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334" r:id="rId2"/>
    <p:sldId id="386" r:id="rId3"/>
    <p:sldId id="387" r:id="rId4"/>
    <p:sldId id="389" r:id="rId5"/>
    <p:sldId id="390" r:id="rId6"/>
    <p:sldId id="391" r:id="rId7"/>
    <p:sldId id="393" r:id="rId8"/>
    <p:sldId id="394" r:id="rId9"/>
    <p:sldId id="395" r:id="rId10"/>
    <p:sldId id="396" r:id="rId11"/>
    <p:sldId id="399" r:id="rId12"/>
    <p:sldId id="400" r:id="rId13"/>
    <p:sldId id="401" r:id="rId14"/>
    <p:sldId id="402" r:id="rId15"/>
    <p:sldId id="398" r:id="rId16"/>
    <p:sldId id="397" r:id="rId17"/>
    <p:sldId id="392" r:id="rId18"/>
    <p:sldId id="403" r:id="rId19"/>
    <p:sldId id="404" r:id="rId20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92AA2"/>
    <a:srgbClr val="1D1496"/>
    <a:srgbClr val="FE230C"/>
    <a:srgbClr val="0033CC"/>
    <a:srgbClr val="0000FF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615" autoAdjust="0"/>
    <p:restoredTop sz="86357" autoAdjust="0"/>
  </p:normalViewPr>
  <p:slideViewPr>
    <p:cSldViewPr>
      <p:cViewPr varScale="1">
        <p:scale>
          <a:sx n="98" d="100"/>
          <a:sy n="98" d="100"/>
        </p:scale>
        <p:origin x="-2004" y="-102"/>
      </p:cViewPr>
      <p:guideLst>
        <p:guide orient="horz" pos="2160"/>
        <p:guide pos="2861"/>
      </p:guideLst>
    </p:cSldViewPr>
  </p:slideViewPr>
  <p:outlineViewPr>
    <p:cViewPr>
      <p:scale>
        <a:sx n="33" d="100"/>
        <a:sy n="33" d="100"/>
      </p:scale>
      <p:origin x="0" y="7386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4A6A17-8E72-4709-B2EB-524D869D35D5}" type="datetimeFigureOut">
              <a:rPr lang="zh-CN" altLang="en-US" smtClean="0"/>
              <a:pPr/>
              <a:t>2015/12/11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CBB479B-7C2D-43F5-BDD8-FE14A3C96E1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053322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21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6350"/>
            <a:ext cx="9144000" cy="608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未知"/>
          <p:cNvSpPr>
            <a:spLocks/>
          </p:cNvSpPr>
          <p:nvPr/>
        </p:nvSpPr>
        <p:spPr bwMode="auto">
          <a:xfrm>
            <a:off x="0" y="1792288"/>
            <a:ext cx="9097963" cy="341312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19" y="279"/>
              </a:cxn>
              <a:cxn ang="0">
                <a:pos x="1824" y="739"/>
              </a:cxn>
              <a:cxn ang="0">
                <a:pos x="3946" y="695"/>
              </a:cxn>
              <a:cxn ang="0">
                <a:pos x="5731" y="297"/>
              </a:cxn>
              <a:cxn ang="0">
                <a:pos x="5722" y="153"/>
              </a:cxn>
              <a:cxn ang="0">
                <a:pos x="0" y="0"/>
              </a:cxn>
            </a:cxnLst>
            <a:rect l="0" t="0" r="r" b="b"/>
            <a:pathLst>
              <a:path w="5731" h="808">
                <a:moveTo>
                  <a:pt x="0" y="0"/>
                </a:moveTo>
                <a:lnTo>
                  <a:pt x="19" y="279"/>
                </a:lnTo>
                <a:cubicBezTo>
                  <a:pt x="321" y="399"/>
                  <a:pt x="1170" y="671"/>
                  <a:pt x="1824" y="739"/>
                </a:cubicBezTo>
                <a:cubicBezTo>
                  <a:pt x="2478" y="808"/>
                  <a:pt x="3295" y="769"/>
                  <a:pt x="3946" y="695"/>
                </a:cubicBezTo>
                <a:cubicBezTo>
                  <a:pt x="4597" y="621"/>
                  <a:pt x="5435" y="387"/>
                  <a:pt x="5731" y="297"/>
                </a:cubicBezTo>
                <a:lnTo>
                  <a:pt x="5722" y="153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endParaRPr lang="zh-CN" altLang="en-US" smtClean="0">
              <a:ea typeface="宋体" pitchFamily="2" charset="-122"/>
            </a:endParaRPr>
          </a:p>
        </p:txBody>
      </p:sp>
      <p:grpSp>
        <p:nvGrpSpPr>
          <p:cNvPr id="6" name="Group 4"/>
          <p:cNvGrpSpPr>
            <a:grpSpLocks/>
          </p:cNvGrpSpPr>
          <p:nvPr/>
        </p:nvGrpSpPr>
        <p:grpSpPr bwMode="auto">
          <a:xfrm>
            <a:off x="0" y="0"/>
            <a:ext cx="9144000" cy="2089150"/>
            <a:chOff x="0" y="0"/>
            <a:chExt cx="5760" cy="1316"/>
          </a:xfrm>
        </p:grpSpPr>
        <p:grpSp>
          <p:nvGrpSpPr>
            <p:cNvPr id="7" name="Group 5"/>
            <p:cNvGrpSpPr>
              <a:grpSpLocks/>
            </p:cNvGrpSpPr>
            <p:nvPr userDrawn="1"/>
          </p:nvGrpSpPr>
          <p:grpSpPr bwMode="auto">
            <a:xfrm flipV="1">
              <a:off x="18" y="0"/>
              <a:ext cx="5742" cy="1128"/>
              <a:chOff x="0" y="0"/>
              <a:chExt cx="5760" cy="1680"/>
            </a:xfrm>
          </p:grpSpPr>
          <p:sp>
            <p:nvSpPr>
              <p:cNvPr id="9" name="Rectangle 6"/>
              <p:cNvSpPr>
                <a:spLocks noChangeArrowheads="1"/>
              </p:cNvSpPr>
              <p:nvPr userDrawn="1"/>
            </p:nvSpPr>
            <p:spPr bwMode="auto">
              <a:xfrm>
                <a:off x="0" y="0"/>
                <a:ext cx="5760" cy="1680"/>
              </a:xfrm>
              <a:prstGeom prst="rect">
                <a:avLst/>
              </a:prstGeom>
              <a:solidFill>
                <a:schemeClr val="tx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zh-CN" altLang="en-US" smtClean="0">
                  <a:ea typeface="宋体" pitchFamily="2" charset="-122"/>
                </a:endParaRPr>
              </a:p>
            </p:txBody>
          </p:sp>
          <p:sp>
            <p:nvSpPr>
              <p:cNvPr id="10" name="Rectangle 7"/>
              <p:cNvSpPr>
                <a:spLocks noChangeArrowheads="1"/>
              </p:cNvSpPr>
              <p:nvPr userDrawn="1"/>
            </p:nvSpPr>
            <p:spPr bwMode="auto">
              <a:xfrm>
                <a:off x="0" y="0"/>
                <a:ext cx="5760" cy="95"/>
              </a:xfrm>
              <a:prstGeom prst="rect">
                <a:avLst/>
              </a:prstGeom>
              <a:solidFill>
                <a:schemeClr val="tx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zh-CN" altLang="en-US" smtClean="0">
                  <a:ea typeface="宋体" pitchFamily="2" charset="-122"/>
                </a:endParaRPr>
              </a:p>
            </p:txBody>
          </p:sp>
        </p:grpSp>
        <p:sp>
          <p:nvSpPr>
            <p:cNvPr id="8" name="未知"/>
            <p:cNvSpPr>
              <a:spLocks/>
            </p:cNvSpPr>
            <p:nvPr userDrawn="1"/>
          </p:nvSpPr>
          <p:spPr bwMode="auto">
            <a:xfrm>
              <a:off x="0" y="1092"/>
              <a:ext cx="5731" cy="224"/>
            </a:xfrm>
            <a:custGeom>
              <a:avLst/>
              <a:gdLst/>
              <a:ahLst/>
              <a:cxnLst>
                <a:cxn ang="0">
                  <a:pos x="0" y="36"/>
                </a:cxn>
                <a:cxn ang="0">
                  <a:pos x="26" y="315"/>
                </a:cxn>
                <a:cxn ang="0">
                  <a:pos x="1795" y="771"/>
                </a:cxn>
                <a:cxn ang="0">
                  <a:pos x="3821" y="742"/>
                </a:cxn>
                <a:cxn ang="0">
                  <a:pos x="5731" y="320"/>
                </a:cxn>
                <a:cxn ang="0">
                  <a:pos x="5693" y="0"/>
                </a:cxn>
                <a:cxn ang="0">
                  <a:pos x="0" y="36"/>
                </a:cxn>
              </a:cxnLst>
              <a:rect l="0" t="0" r="r" b="b"/>
              <a:pathLst>
                <a:path w="5731" h="842">
                  <a:moveTo>
                    <a:pt x="0" y="36"/>
                  </a:moveTo>
                  <a:lnTo>
                    <a:pt x="26" y="315"/>
                  </a:lnTo>
                  <a:cubicBezTo>
                    <a:pt x="325" y="438"/>
                    <a:pt x="1163" y="700"/>
                    <a:pt x="1795" y="771"/>
                  </a:cubicBezTo>
                  <a:cubicBezTo>
                    <a:pt x="2427" y="842"/>
                    <a:pt x="3165" y="817"/>
                    <a:pt x="3821" y="742"/>
                  </a:cubicBezTo>
                  <a:cubicBezTo>
                    <a:pt x="4477" y="667"/>
                    <a:pt x="5419" y="444"/>
                    <a:pt x="5731" y="320"/>
                  </a:cubicBezTo>
                  <a:lnTo>
                    <a:pt x="5693" y="0"/>
                  </a:lnTo>
                  <a:lnTo>
                    <a:pt x="0" y="36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endParaRPr lang="zh-CN" altLang="en-US" smtClean="0">
                <a:ea typeface="宋体" pitchFamily="2" charset="-122"/>
              </a:endParaRPr>
            </a:p>
          </p:txBody>
        </p:sp>
      </p:grpSp>
      <p:grpSp>
        <p:nvGrpSpPr>
          <p:cNvPr id="11" name="Group 9"/>
          <p:cNvGrpSpPr>
            <a:grpSpLocks/>
          </p:cNvGrpSpPr>
          <p:nvPr/>
        </p:nvGrpSpPr>
        <p:grpSpPr bwMode="auto">
          <a:xfrm>
            <a:off x="0" y="4689475"/>
            <a:ext cx="9144000" cy="2168525"/>
            <a:chOff x="0" y="0"/>
            <a:chExt cx="5760" cy="1412"/>
          </a:xfrm>
        </p:grpSpPr>
        <p:grpSp>
          <p:nvGrpSpPr>
            <p:cNvPr id="12" name="Group 10"/>
            <p:cNvGrpSpPr>
              <a:grpSpLocks/>
            </p:cNvGrpSpPr>
            <p:nvPr userDrawn="1"/>
          </p:nvGrpSpPr>
          <p:grpSpPr bwMode="auto">
            <a:xfrm>
              <a:off x="18" y="228"/>
              <a:ext cx="5742" cy="1184"/>
              <a:chOff x="0" y="2"/>
              <a:chExt cx="5760" cy="1678"/>
            </a:xfrm>
          </p:grpSpPr>
          <p:sp>
            <p:nvSpPr>
              <p:cNvPr id="16" name="Rectangle 11"/>
              <p:cNvSpPr>
                <a:spLocks noChangeArrowheads="1"/>
              </p:cNvSpPr>
              <p:nvPr userDrawn="1"/>
            </p:nvSpPr>
            <p:spPr bwMode="auto">
              <a:xfrm>
                <a:off x="0" y="2"/>
                <a:ext cx="5760" cy="1678"/>
              </a:xfrm>
              <a:prstGeom prst="rect">
                <a:avLst/>
              </a:prstGeom>
              <a:solidFill>
                <a:schemeClr val="accent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zh-CN" altLang="en-US" smtClean="0">
                  <a:ea typeface="宋体" pitchFamily="2" charset="-122"/>
                </a:endParaRPr>
              </a:p>
            </p:txBody>
          </p:sp>
          <p:sp>
            <p:nvSpPr>
              <p:cNvPr id="17" name="Rectangle 12"/>
              <p:cNvSpPr>
                <a:spLocks noChangeArrowheads="1"/>
              </p:cNvSpPr>
              <p:nvPr userDrawn="1"/>
            </p:nvSpPr>
            <p:spPr bwMode="auto">
              <a:xfrm>
                <a:off x="0" y="2"/>
                <a:ext cx="5760" cy="94"/>
              </a:xfrm>
              <a:prstGeom prst="rect">
                <a:avLst/>
              </a:prstGeom>
              <a:solidFill>
                <a:schemeClr val="accent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zh-CN" altLang="en-US" smtClean="0">
                  <a:ea typeface="宋体" pitchFamily="2" charset="-122"/>
                </a:endParaRPr>
              </a:p>
            </p:txBody>
          </p:sp>
        </p:grpSp>
        <p:grpSp>
          <p:nvGrpSpPr>
            <p:cNvPr id="13" name="Group 13"/>
            <p:cNvGrpSpPr>
              <a:grpSpLocks/>
            </p:cNvGrpSpPr>
            <p:nvPr userDrawn="1"/>
          </p:nvGrpSpPr>
          <p:grpSpPr bwMode="auto">
            <a:xfrm>
              <a:off x="0" y="0"/>
              <a:ext cx="5731" cy="264"/>
              <a:chOff x="0" y="0"/>
              <a:chExt cx="5731" cy="426"/>
            </a:xfrm>
          </p:grpSpPr>
          <p:sp>
            <p:nvSpPr>
              <p:cNvPr id="14" name="未知"/>
              <p:cNvSpPr>
                <a:spLocks/>
              </p:cNvSpPr>
              <p:nvPr userDrawn="1"/>
            </p:nvSpPr>
            <p:spPr bwMode="auto">
              <a:xfrm flipV="1">
                <a:off x="0" y="0"/>
                <a:ext cx="5731" cy="36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9" y="279"/>
                  </a:cxn>
                  <a:cxn ang="0">
                    <a:pos x="1824" y="739"/>
                  </a:cxn>
                  <a:cxn ang="0">
                    <a:pos x="3946" y="695"/>
                  </a:cxn>
                  <a:cxn ang="0">
                    <a:pos x="5731" y="297"/>
                  </a:cxn>
                  <a:cxn ang="0">
                    <a:pos x="5722" y="153"/>
                  </a:cxn>
                  <a:cxn ang="0">
                    <a:pos x="0" y="0"/>
                  </a:cxn>
                </a:cxnLst>
                <a:rect l="0" t="0" r="r" b="b"/>
                <a:pathLst>
                  <a:path w="5731" h="808">
                    <a:moveTo>
                      <a:pt x="0" y="0"/>
                    </a:moveTo>
                    <a:lnTo>
                      <a:pt x="19" y="279"/>
                    </a:lnTo>
                    <a:cubicBezTo>
                      <a:pt x="321" y="399"/>
                      <a:pt x="1170" y="671"/>
                      <a:pt x="1824" y="739"/>
                    </a:cubicBezTo>
                    <a:cubicBezTo>
                      <a:pt x="2478" y="808"/>
                      <a:pt x="3295" y="769"/>
                      <a:pt x="3946" y="695"/>
                    </a:cubicBezTo>
                    <a:cubicBezTo>
                      <a:pt x="4597" y="621"/>
                      <a:pt x="5435" y="387"/>
                      <a:pt x="5731" y="297"/>
                    </a:cubicBezTo>
                    <a:lnTo>
                      <a:pt x="5722" y="15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zh-CN" altLang="en-US" smtClean="0">
                  <a:ea typeface="宋体" pitchFamily="2" charset="-122"/>
                </a:endParaRPr>
              </a:p>
            </p:txBody>
          </p:sp>
          <p:sp>
            <p:nvSpPr>
              <p:cNvPr id="15" name="未知"/>
              <p:cNvSpPr>
                <a:spLocks/>
              </p:cNvSpPr>
              <p:nvPr userDrawn="1"/>
            </p:nvSpPr>
            <p:spPr bwMode="auto">
              <a:xfrm flipV="1">
                <a:off x="0" y="47"/>
                <a:ext cx="5731" cy="379"/>
              </a:xfrm>
              <a:custGeom>
                <a:avLst/>
                <a:gdLst/>
                <a:ahLst/>
                <a:cxnLst>
                  <a:cxn ang="0">
                    <a:pos x="0" y="36"/>
                  </a:cxn>
                  <a:cxn ang="0">
                    <a:pos x="26" y="315"/>
                  </a:cxn>
                  <a:cxn ang="0">
                    <a:pos x="1795" y="771"/>
                  </a:cxn>
                  <a:cxn ang="0">
                    <a:pos x="3821" y="742"/>
                  </a:cxn>
                  <a:cxn ang="0">
                    <a:pos x="5731" y="320"/>
                  </a:cxn>
                  <a:cxn ang="0">
                    <a:pos x="5693" y="0"/>
                  </a:cxn>
                  <a:cxn ang="0">
                    <a:pos x="0" y="36"/>
                  </a:cxn>
                </a:cxnLst>
                <a:rect l="0" t="0" r="r" b="b"/>
                <a:pathLst>
                  <a:path w="5731" h="842">
                    <a:moveTo>
                      <a:pt x="0" y="36"/>
                    </a:moveTo>
                    <a:lnTo>
                      <a:pt x="26" y="315"/>
                    </a:lnTo>
                    <a:cubicBezTo>
                      <a:pt x="325" y="438"/>
                      <a:pt x="1163" y="700"/>
                      <a:pt x="1795" y="771"/>
                    </a:cubicBezTo>
                    <a:cubicBezTo>
                      <a:pt x="2427" y="842"/>
                      <a:pt x="3165" y="817"/>
                      <a:pt x="3821" y="742"/>
                    </a:cubicBezTo>
                    <a:cubicBezTo>
                      <a:pt x="4477" y="667"/>
                      <a:pt x="5419" y="444"/>
                      <a:pt x="5731" y="320"/>
                    </a:cubicBezTo>
                    <a:lnTo>
                      <a:pt x="5693" y="0"/>
                    </a:lnTo>
                    <a:lnTo>
                      <a:pt x="0" y="36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zh-CN" altLang="en-US" smtClean="0">
                  <a:ea typeface="宋体" pitchFamily="2" charset="-122"/>
                </a:endParaRPr>
              </a:p>
            </p:txBody>
          </p:sp>
        </p:grpSp>
      </p:grpSp>
      <p:grpSp>
        <p:nvGrpSpPr>
          <p:cNvPr id="18" name="Group 16"/>
          <p:cNvGrpSpPr>
            <a:grpSpLocks/>
          </p:cNvGrpSpPr>
          <p:nvPr/>
        </p:nvGrpSpPr>
        <p:grpSpPr bwMode="auto">
          <a:xfrm>
            <a:off x="0" y="0"/>
            <a:ext cx="9144000" cy="6867525"/>
            <a:chOff x="0" y="0"/>
            <a:chExt cx="5760" cy="4326"/>
          </a:xfrm>
        </p:grpSpPr>
        <p:sp>
          <p:nvSpPr>
            <p:cNvPr id="19" name="AutoShape 17"/>
            <p:cNvSpPr>
              <a:spLocks noChangeArrowheads="1"/>
            </p:cNvSpPr>
            <p:nvPr/>
          </p:nvSpPr>
          <p:spPr bwMode="auto">
            <a:xfrm>
              <a:off x="27" y="24"/>
              <a:ext cx="5709" cy="4272"/>
            </a:xfrm>
            <a:prstGeom prst="roundRect">
              <a:avLst>
                <a:gd name="adj" fmla="val 6227"/>
              </a:avLst>
            </a:prstGeom>
            <a:noFill/>
            <a:ln w="76200" cmpd="sng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endParaRPr lang="zh-CN" altLang="en-US" smtClean="0">
                <a:ea typeface="宋体" pitchFamily="2" charset="-122"/>
              </a:endParaRPr>
            </a:p>
          </p:txBody>
        </p:sp>
        <p:sp>
          <p:nvSpPr>
            <p:cNvPr id="20" name="未知"/>
            <p:cNvSpPr>
              <a:spLocks/>
            </p:cNvSpPr>
            <p:nvPr/>
          </p:nvSpPr>
          <p:spPr bwMode="auto">
            <a:xfrm>
              <a:off x="3" y="0"/>
              <a:ext cx="288" cy="288"/>
            </a:xfrm>
            <a:custGeom>
              <a:avLst/>
              <a:gdLst/>
              <a:ahLst/>
              <a:cxnLst>
                <a:cxn ang="0">
                  <a:pos x="0" y="48"/>
                </a:cxn>
                <a:cxn ang="0">
                  <a:pos x="0" y="384"/>
                </a:cxn>
                <a:cxn ang="0">
                  <a:pos x="96" y="192"/>
                </a:cxn>
                <a:cxn ang="0">
                  <a:pos x="192" y="48"/>
                </a:cxn>
                <a:cxn ang="0">
                  <a:pos x="336" y="0"/>
                </a:cxn>
                <a:cxn ang="0">
                  <a:pos x="0" y="0"/>
                </a:cxn>
              </a:cxnLst>
              <a:rect l="0" t="0" r="r" b="b"/>
              <a:pathLst>
                <a:path w="336" h="384">
                  <a:moveTo>
                    <a:pt x="0" y="48"/>
                  </a:moveTo>
                  <a:lnTo>
                    <a:pt x="0" y="384"/>
                  </a:lnTo>
                  <a:lnTo>
                    <a:pt x="96" y="192"/>
                  </a:lnTo>
                  <a:lnTo>
                    <a:pt x="192" y="48"/>
                  </a:lnTo>
                  <a:lnTo>
                    <a:pt x="336" y="0"/>
                  </a:lnTo>
                  <a:lnTo>
                    <a:pt x="0" y="0"/>
                  </a:ln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endParaRPr lang="zh-CN" altLang="en-US" smtClean="0">
                <a:ea typeface="宋体" pitchFamily="2" charset="-122"/>
              </a:endParaRPr>
            </a:p>
          </p:txBody>
        </p:sp>
        <p:sp>
          <p:nvSpPr>
            <p:cNvPr id="21" name="未知"/>
            <p:cNvSpPr>
              <a:spLocks/>
            </p:cNvSpPr>
            <p:nvPr/>
          </p:nvSpPr>
          <p:spPr bwMode="auto">
            <a:xfrm rot="16191400">
              <a:off x="-47" y="4030"/>
              <a:ext cx="336" cy="242"/>
            </a:xfrm>
            <a:custGeom>
              <a:avLst/>
              <a:gdLst/>
              <a:ahLst/>
              <a:cxnLst>
                <a:cxn ang="0">
                  <a:pos x="0" y="48"/>
                </a:cxn>
                <a:cxn ang="0">
                  <a:pos x="0" y="384"/>
                </a:cxn>
                <a:cxn ang="0">
                  <a:pos x="96" y="192"/>
                </a:cxn>
                <a:cxn ang="0">
                  <a:pos x="192" y="48"/>
                </a:cxn>
                <a:cxn ang="0">
                  <a:pos x="336" y="0"/>
                </a:cxn>
                <a:cxn ang="0">
                  <a:pos x="0" y="0"/>
                </a:cxn>
              </a:cxnLst>
              <a:rect l="0" t="0" r="r" b="b"/>
              <a:pathLst>
                <a:path w="336" h="384">
                  <a:moveTo>
                    <a:pt x="0" y="48"/>
                  </a:moveTo>
                  <a:lnTo>
                    <a:pt x="0" y="384"/>
                  </a:lnTo>
                  <a:lnTo>
                    <a:pt x="96" y="192"/>
                  </a:lnTo>
                  <a:lnTo>
                    <a:pt x="192" y="48"/>
                  </a:lnTo>
                  <a:lnTo>
                    <a:pt x="336" y="0"/>
                  </a:lnTo>
                  <a:lnTo>
                    <a:pt x="0" y="0"/>
                  </a:ln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endParaRPr lang="zh-CN" altLang="en-US" smtClean="0">
                <a:ea typeface="宋体" pitchFamily="2" charset="-122"/>
              </a:endParaRPr>
            </a:p>
          </p:txBody>
        </p:sp>
        <p:sp>
          <p:nvSpPr>
            <p:cNvPr id="22" name="未知"/>
            <p:cNvSpPr>
              <a:spLocks/>
            </p:cNvSpPr>
            <p:nvPr/>
          </p:nvSpPr>
          <p:spPr bwMode="auto">
            <a:xfrm>
              <a:off x="5520" y="3978"/>
              <a:ext cx="240" cy="348"/>
            </a:xfrm>
            <a:custGeom>
              <a:avLst/>
              <a:gdLst/>
              <a:ahLst/>
              <a:cxnLst>
                <a:cxn ang="0">
                  <a:pos x="246" y="0"/>
                </a:cxn>
                <a:cxn ang="0">
                  <a:pos x="164" y="196"/>
                </a:cxn>
                <a:cxn ang="0">
                  <a:pos x="84" y="282"/>
                </a:cxn>
                <a:cxn ang="0">
                  <a:pos x="0" y="342"/>
                </a:cxn>
                <a:cxn ang="0">
                  <a:pos x="246" y="348"/>
                </a:cxn>
              </a:cxnLst>
              <a:rect l="0" t="0" r="r" b="b"/>
              <a:pathLst>
                <a:path w="246" h="348">
                  <a:moveTo>
                    <a:pt x="246" y="0"/>
                  </a:moveTo>
                  <a:lnTo>
                    <a:pt x="164" y="196"/>
                  </a:lnTo>
                  <a:lnTo>
                    <a:pt x="84" y="282"/>
                  </a:lnTo>
                  <a:lnTo>
                    <a:pt x="0" y="342"/>
                  </a:lnTo>
                  <a:lnTo>
                    <a:pt x="246" y="348"/>
                  </a:ln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endParaRPr lang="zh-CN" altLang="en-US" smtClean="0">
                <a:ea typeface="宋体" pitchFamily="2" charset="-122"/>
              </a:endParaRPr>
            </a:p>
          </p:txBody>
        </p:sp>
        <p:sp>
          <p:nvSpPr>
            <p:cNvPr id="23" name="未知"/>
            <p:cNvSpPr>
              <a:spLocks/>
            </p:cNvSpPr>
            <p:nvPr/>
          </p:nvSpPr>
          <p:spPr bwMode="auto">
            <a:xfrm rot="5400000">
              <a:off x="5472" y="0"/>
              <a:ext cx="288" cy="288"/>
            </a:xfrm>
            <a:custGeom>
              <a:avLst/>
              <a:gdLst/>
              <a:ahLst/>
              <a:cxnLst>
                <a:cxn ang="0">
                  <a:pos x="0" y="48"/>
                </a:cxn>
                <a:cxn ang="0">
                  <a:pos x="0" y="384"/>
                </a:cxn>
                <a:cxn ang="0">
                  <a:pos x="96" y="192"/>
                </a:cxn>
                <a:cxn ang="0">
                  <a:pos x="192" y="48"/>
                </a:cxn>
                <a:cxn ang="0">
                  <a:pos x="336" y="0"/>
                </a:cxn>
                <a:cxn ang="0">
                  <a:pos x="0" y="0"/>
                </a:cxn>
              </a:cxnLst>
              <a:rect l="0" t="0" r="r" b="b"/>
              <a:pathLst>
                <a:path w="336" h="384">
                  <a:moveTo>
                    <a:pt x="0" y="48"/>
                  </a:moveTo>
                  <a:lnTo>
                    <a:pt x="0" y="384"/>
                  </a:lnTo>
                  <a:lnTo>
                    <a:pt x="96" y="192"/>
                  </a:lnTo>
                  <a:lnTo>
                    <a:pt x="192" y="48"/>
                  </a:lnTo>
                  <a:lnTo>
                    <a:pt x="336" y="0"/>
                  </a:lnTo>
                  <a:lnTo>
                    <a:pt x="0" y="0"/>
                  </a:ln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endParaRPr lang="zh-CN" altLang="en-US" smtClean="0">
                <a:ea typeface="宋体" pitchFamily="2" charset="-122"/>
              </a:endParaRPr>
            </a:p>
          </p:txBody>
        </p:sp>
      </p:grpSp>
      <p:pic>
        <p:nvPicPr>
          <p:cNvPr id="24" name="Picture 2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3850" y="333375"/>
            <a:ext cx="6480175" cy="103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70" name="Rectangle 22"/>
          <p:cNvSpPr>
            <a:spLocks noGrp="1" noChangeArrowheads="1"/>
          </p:cNvSpPr>
          <p:nvPr>
            <p:ph type="ctrTitle"/>
          </p:nvPr>
        </p:nvSpPr>
        <p:spPr>
          <a:xfrm>
            <a:off x="323850" y="2276475"/>
            <a:ext cx="5181600" cy="2286000"/>
          </a:xfrm>
        </p:spPr>
        <p:txBody>
          <a:bodyPr/>
          <a:lstStyle>
            <a:lvl1pPr algn="l">
              <a:defRPr sz="4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2071" name="Rectangle 23"/>
          <p:cNvSpPr>
            <a:spLocks noGrp="1" noChangeArrowheads="1"/>
          </p:cNvSpPr>
          <p:nvPr>
            <p:ph type="subTitle" idx="1"/>
          </p:nvPr>
        </p:nvSpPr>
        <p:spPr>
          <a:xfrm>
            <a:off x="1600200" y="5410200"/>
            <a:ext cx="6324600" cy="5334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1800" b="0">
                <a:solidFill>
                  <a:schemeClr val="bg1"/>
                </a:solidFill>
              </a:defRPr>
            </a:lvl1pPr>
          </a:lstStyle>
          <a:p>
            <a:r>
              <a:rPr lang="zh-CN" altLang="en-US"/>
              <a:t>单击此处编辑母版副标题样式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BA6B2F-206F-4B5B-B56C-B9CE89621509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www.pumpress.com.cn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762750" y="304800"/>
            <a:ext cx="2152650" cy="5943600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305550" cy="5943600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DD4221-3E95-4C16-9BE9-9F1135841222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www.pumpress.com.cn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04800" y="1214422"/>
            <a:ext cx="8610600" cy="5033978"/>
          </a:xfrm>
        </p:spPr>
        <p:txBody>
          <a:bodyPr/>
          <a:lstStyle>
            <a:lvl1pPr>
              <a:spcBef>
                <a:spcPts val="600"/>
              </a:spcBef>
              <a:defRPr sz="3000" b="0">
                <a:solidFill>
                  <a:schemeClr val="bg2">
                    <a:lumMod val="10000"/>
                  </a:schemeClr>
                </a:solidFill>
              </a:defRPr>
            </a:lvl1pPr>
            <a:lvl2pPr>
              <a:defRPr lang="zh-CN" altLang="en-US" sz="2800" b="0" dirty="0" smtClean="0">
                <a:solidFill>
                  <a:srgbClr val="1D1496"/>
                </a:solidFill>
                <a:latin typeface="楷体_GB2312" pitchFamily="49" charset="-122"/>
                <a:ea typeface="楷体_GB2312" pitchFamily="49" charset="-122"/>
                <a:cs typeface="+mn-cs"/>
              </a:defRPr>
            </a:lvl2pPr>
            <a:lvl3pPr>
              <a:defRPr lang="zh-CN" altLang="en-US" sz="2600" b="0" dirty="0" smtClean="0">
                <a:solidFill>
                  <a:srgbClr val="692AA2"/>
                </a:solidFill>
                <a:latin typeface="Arial" pitchFamily="34" charset="0"/>
              </a:defRPr>
            </a:lvl3pPr>
            <a:lvl4pPr>
              <a:defRPr lang="zh-CN" altLang="en-US" sz="2600" b="0" dirty="0" smtClean="0">
                <a:solidFill>
                  <a:srgbClr val="0070C0"/>
                </a:solidFill>
                <a:latin typeface="Arial" pitchFamily="34" charset="0"/>
              </a:defRPr>
            </a:lvl4pPr>
            <a:lvl5pPr>
              <a:defRPr lang="zh-CN" altLang="en-US" sz="2400" b="0" dirty="0">
                <a:solidFill>
                  <a:srgbClr val="00B050"/>
                </a:solidFill>
                <a:latin typeface="Arial" pitchFamily="34" charset="0"/>
              </a:defRPr>
            </a:lvl5pPr>
          </a:lstStyle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9DA8C0-41B4-45A0-8D62-5DAED5F9C1ED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www.pumpress.com.cn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106CE8-7810-4188-B69A-D59D517C8108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www.pumpress.com.cn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3048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863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741E34-A5F4-4C75-A0C2-DF636D5FB51E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www.pumpress.com.cn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B1412C-3F7D-4262-8028-551518F5411D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Rectangle 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www.pumpress.com.cn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6BAEAF-C151-480C-962E-93C9FA7CF54B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www.pumpress.com.cn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9B02AF-77A9-473F-86A0-5756A0E901CD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3" name="Rectangle 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www.pumpress.com.cn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DED1EA-C113-4C86-896D-C3DEF8084623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www.pumpress.com.cn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6E2369-FABF-484F-BEA0-5AD2AF66898A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www.pumpress.com.cn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1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 flipH="1">
            <a:off x="0" y="188913"/>
            <a:ext cx="9144000" cy="104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0" y="0"/>
            <a:ext cx="9144000" cy="24130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endParaRPr lang="zh-CN" altLang="en-US" smtClean="0">
              <a:ea typeface="宋体" pitchFamily="2" charset="-122"/>
            </a:endParaRPr>
          </a:p>
        </p:txBody>
      </p:sp>
      <p:sp>
        <p:nvSpPr>
          <p:cNvPr id="1028" name="未知"/>
          <p:cNvSpPr>
            <a:spLocks/>
          </p:cNvSpPr>
          <p:nvPr/>
        </p:nvSpPr>
        <p:spPr bwMode="auto">
          <a:xfrm>
            <a:off x="0" y="950913"/>
            <a:ext cx="9150350" cy="461962"/>
          </a:xfrm>
          <a:custGeom>
            <a:avLst/>
            <a:gdLst/>
            <a:ahLst/>
            <a:cxnLst>
              <a:cxn ang="0">
                <a:pos x="4" y="365"/>
              </a:cxn>
              <a:cxn ang="0">
                <a:pos x="0" y="246"/>
              </a:cxn>
              <a:cxn ang="0">
                <a:pos x="1837" y="32"/>
              </a:cxn>
              <a:cxn ang="0">
                <a:pos x="3970" y="52"/>
              </a:cxn>
              <a:cxn ang="0">
                <a:pos x="5764" y="231"/>
              </a:cxn>
              <a:cxn ang="0">
                <a:pos x="5768" y="366"/>
              </a:cxn>
              <a:cxn ang="0">
                <a:pos x="4" y="365"/>
              </a:cxn>
            </a:cxnLst>
            <a:rect l="0" t="0" r="r" b="b"/>
            <a:pathLst>
              <a:path w="5768" h="366">
                <a:moveTo>
                  <a:pt x="4" y="365"/>
                </a:moveTo>
                <a:lnTo>
                  <a:pt x="0" y="246"/>
                </a:lnTo>
                <a:cubicBezTo>
                  <a:pt x="304" y="192"/>
                  <a:pt x="1175" y="64"/>
                  <a:pt x="1837" y="32"/>
                </a:cubicBezTo>
                <a:cubicBezTo>
                  <a:pt x="2499" y="0"/>
                  <a:pt x="3316" y="19"/>
                  <a:pt x="3970" y="52"/>
                </a:cubicBezTo>
                <a:cubicBezTo>
                  <a:pt x="4624" y="85"/>
                  <a:pt x="5464" y="179"/>
                  <a:pt x="5764" y="231"/>
                </a:cubicBezTo>
                <a:lnTo>
                  <a:pt x="5768" y="366"/>
                </a:lnTo>
                <a:lnTo>
                  <a:pt x="4" y="365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endParaRPr lang="zh-CN" altLang="en-US" smtClean="0">
              <a:ea typeface="宋体" pitchFamily="2" charset="-122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1285860"/>
            <a:ext cx="8610600" cy="49625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429000" y="6477000"/>
            <a:ext cx="21336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pitchFamily="34" charset="0"/>
                <a:ea typeface="宋体" pitchFamily="2" charset="-122"/>
              </a:defRPr>
            </a:lvl1pPr>
          </a:lstStyle>
          <a:p>
            <a:pPr>
              <a:defRPr/>
            </a:pPr>
            <a:fld id="{7D350B63-8B59-4F8A-93D3-3F038884A51C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31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142844" y="357166"/>
            <a:ext cx="8077200" cy="563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425450" y="6524625"/>
            <a:ext cx="83534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033" name="Rectangle 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248400" y="0"/>
            <a:ext cx="2667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solidFill>
                  <a:schemeClr val="bg1"/>
                </a:solidFill>
                <a:latin typeface="+mn-lt"/>
                <a:ea typeface="宋体" pitchFamily="2" charset="-122"/>
              </a:defRPr>
            </a:lvl1pPr>
          </a:lstStyle>
          <a:p>
            <a:pPr>
              <a:defRPr/>
            </a:pPr>
            <a:r>
              <a:rPr lang="en-US"/>
              <a:t>www.pumpress.com.cn</a:t>
            </a:r>
          </a:p>
        </p:txBody>
      </p:sp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14" cstate="screen"/>
          <a:srcRect/>
          <a:stretch>
            <a:fillRect/>
          </a:stretch>
        </p:blipFill>
        <p:spPr bwMode="auto">
          <a:xfrm>
            <a:off x="7132638" y="6553200"/>
            <a:ext cx="1620837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63" r:id="rId1"/>
    <p:sldLayoutId id="2147483753" r:id="rId2"/>
    <p:sldLayoutId id="2147483754" r:id="rId3"/>
    <p:sldLayoutId id="2147483755" r:id="rId4"/>
    <p:sldLayoutId id="2147483756" r:id="rId5"/>
    <p:sldLayoutId id="2147483757" r:id="rId6"/>
    <p:sldLayoutId id="2147483758" r:id="rId7"/>
    <p:sldLayoutId id="2147483759" r:id="rId8"/>
    <p:sldLayoutId id="2147483760" r:id="rId9"/>
    <p:sldLayoutId id="2147483761" r:id="rId10"/>
    <p:sldLayoutId id="2147483762" r:id="rId11"/>
  </p:sldLayoutIdLst>
  <p:hf sldNum="0" hdr="0" ft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+mj-lt"/>
          <a:ea typeface="+mj-ea"/>
          <a:cs typeface="+mj-cs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v"/>
        <a:defRPr sz="3000" b="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800">
          <a:solidFill>
            <a:srgbClr val="1D1496"/>
          </a:solidFill>
          <a:latin typeface="楷体_GB2312" pitchFamily="49" charset="-122"/>
          <a:ea typeface="楷体_GB2312" pitchFamily="49" charset="-122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800">
          <a:solidFill>
            <a:srgbClr val="7030A0"/>
          </a:solidFill>
          <a:latin typeface="楷体_GB2312" pitchFamily="49" charset="-122"/>
          <a:ea typeface="楷体_GB2312" pitchFamily="49" charset="-122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600">
          <a:solidFill>
            <a:schemeClr val="tx1"/>
          </a:solidFill>
          <a:latin typeface="楷体_GB2312" pitchFamily="49" charset="-122"/>
          <a:ea typeface="楷体_GB2312" pitchFamily="49" charset="-122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600">
          <a:solidFill>
            <a:srgbClr val="00B050"/>
          </a:solidFill>
          <a:latin typeface="楷体_GB2312" pitchFamily="49" charset="-122"/>
          <a:ea typeface="楷体_GB2312" pitchFamily="49" charset="-122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23850" y="2276475"/>
            <a:ext cx="5181600" cy="2286000"/>
          </a:xfrm>
        </p:spPr>
        <p:txBody>
          <a:bodyPr/>
          <a:lstStyle/>
          <a:p>
            <a:pPr eaLnBrk="1" hangingPunct="1"/>
            <a:r>
              <a:rPr lang="zh-CN" altLang="en-US" dirty="0" smtClean="0">
                <a:latin typeface="Times New Roman" pitchFamily="18" charset="0"/>
                <a:ea typeface="宋体" charset="-122"/>
              </a:rPr>
              <a:t>第十五节   抽搐与惊厥</a:t>
            </a:r>
            <a:endParaRPr lang="en-US" altLang="zh-CN" dirty="0" smtClean="0">
              <a:ea typeface="宋体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zh-CN" altLang="en-US" dirty="0" smtClean="0"/>
              <a:t> （一）问诊</a:t>
            </a:r>
            <a:endParaRPr lang="en-US" altLang="zh-CN" dirty="0" smtClean="0"/>
          </a:p>
          <a:p>
            <a:pPr lvl="2"/>
            <a:r>
              <a:rPr dirty="0" smtClean="0"/>
              <a:t>全身性抽搐</a:t>
            </a:r>
            <a:endParaRPr lang="en-US" dirty="0" smtClean="0"/>
          </a:p>
          <a:p>
            <a:pPr lvl="3"/>
            <a:r>
              <a:rPr dirty="0" smtClean="0"/>
              <a:t>癫痫大发作</a:t>
            </a:r>
            <a:endParaRPr lang="en-US" dirty="0" smtClean="0"/>
          </a:p>
          <a:p>
            <a:pPr lvl="4"/>
            <a:r>
              <a:rPr dirty="0" smtClean="0"/>
              <a:t>发作以全身抽搐和意识障碍为特征。</a:t>
            </a:r>
            <a:endParaRPr lang="en-US" dirty="0" smtClean="0"/>
          </a:p>
          <a:p>
            <a:pPr lvl="4">
              <a:buNone/>
            </a:pPr>
            <a:endParaRPr lang="en-US" dirty="0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142844" y="357166"/>
            <a:ext cx="8077200" cy="563563"/>
          </a:xfrm>
        </p:spPr>
        <p:txBody>
          <a:bodyPr/>
          <a:lstStyle/>
          <a:p>
            <a:pPr eaLnBrk="1" hangingPunct="1"/>
            <a:r>
              <a:rPr lang="zh-CN" altLang="en-US" dirty="0" smtClean="0">
                <a:latin typeface="Times New Roman" pitchFamily="18" charset="0"/>
                <a:ea typeface="宋体" charset="-122"/>
              </a:rPr>
              <a:t>二、护理评估</a:t>
            </a:r>
          </a:p>
        </p:txBody>
      </p:sp>
      <p:pic>
        <p:nvPicPr>
          <p:cNvPr id="32770" name="Picture 2" descr="C:\Documents and Settings\Administrator\Application Data\360se6\Application\User Data\temp\u=3066015569,623240159&amp;fm=21&amp;gp=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929322" y="3929066"/>
            <a:ext cx="2143125" cy="2095501"/>
          </a:xfrm>
          <a:prstGeom prst="rect">
            <a:avLst/>
          </a:prstGeom>
          <a:noFill/>
        </p:spPr>
      </p:pic>
      <p:sp>
        <p:nvSpPr>
          <p:cNvPr id="7" name="圆角矩形 6"/>
          <p:cNvSpPr/>
          <p:nvPr/>
        </p:nvSpPr>
        <p:spPr>
          <a:xfrm>
            <a:off x="971600" y="3284984"/>
            <a:ext cx="4671970" cy="3072974"/>
          </a:xfrm>
          <a:prstGeom prst="roundRect">
            <a:avLst/>
          </a:prstGeom>
          <a:solidFill>
            <a:schemeClr val="bg1"/>
          </a:solidFill>
          <a:ln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spcBef>
                <a:spcPts val="600"/>
              </a:spcBef>
              <a:buFont typeface="Arial" pitchFamily="34" charset="0"/>
              <a:buChar char="•"/>
            </a:pPr>
            <a:r>
              <a:rPr lang="zh-CN" altLang="en-US" sz="2000" dirty="0" smtClean="0">
                <a:solidFill>
                  <a:srgbClr val="000099"/>
                </a:solidFill>
                <a:latin typeface="华文细黑" pitchFamily="2" charset="-122"/>
                <a:ea typeface="华文细黑" pitchFamily="2" charset="-122"/>
              </a:rPr>
              <a:t>意识模糊或丧失</a:t>
            </a:r>
            <a:endParaRPr lang="en-US" altLang="zh-CN" sz="2000" dirty="0" smtClean="0">
              <a:solidFill>
                <a:srgbClr val="000099"/>
              </a:solidFill>
              <a:latin typeface="华文细黑" pitchFamily="2" charset="-122"/>
              <a:ea typeface="华文细黑" pitchFamily="2" charset="-122"/>
            </a:endParaRPr>
          </a:p>
          <a:p>
            <a:pPr>
              <a:spcBef>
                <a:spcPts val="600"/>
              </a:spcBef>
              <a:buFont typeface="Arial" pitchFamily="34" charset="0"/>
              <a:buChar char="•"/>
            </a:pPr>
            <a:r>
              <a:rPr lang="zh-CN" altLang="en-US" sz="2000" dirty="0" smtClean="0">
                <a:solidFill>
                  <a:srgbClr val="000099"/>
                </a:solidFill>
                <a:latin typeface="华文细黑" pitchFamily="2" charset="-122"/>
                <a:ea typeface="华文细黑" pitchFamily="2" charset="-122"/>
              </a:rPr>
              <a:t>骨骼肌持续收缩，牙关紧闭</a:t>
            </a:r>
            <a:endParaRPr lang="en-US" altLang="zh-CN" sz="2000" dirty="0" smtClean="0">
              <a:solidFill>
                <a:srgbClr val="000099"/>
              </a:solidFill>
              <a:latin typeface="华文细黑" pitchFamily="2" charset="-122"/>
              <a:ea typeface="华文细黑" pitchFamily="2" charset="-122"/>
            </a:endParaRPr>
          </a:p>
          <a:p>
            <a:pPr>
              <a:spcBef>
                <a:spcPts val="600"/>
              </a:spcBef>
              <a:buFont typeface="Arial" pitchFamily="34" charset="0"/>
              <a:buChar char="•"/>
            </a:pPr>
            <a:r>
              <a:rPr lang="zh-CN" altLang="en-US" sz="2000" dirty="0" smtClean="0">
                <a:solidFill>
                  <a:srgbClr val="000099"/>
                </a:solidFill>
                <a:latin typeface="华文细黑" pitchFamily="2" charset="-122"/>
                <a:ea typeface="华文细黑" pitchFamily="2" charset="-122"/>
              </a:rPr>
              <a:t>面色自苍白转青紫</a:t>
            </a:r>
            <a:endParaRPr lang="en-US" altLang="zh-CN" sz="2000" dirty="0" smtClean="0">
              <a:solidFill>
                <a:srgbClr val="000099"/>
              </a:solidFill>
              <a:latin typeface="华文细黑" pitchFamily="2" charset="-122"/>
              <a:ea typeface="华文细黑" pitchFamily="2" charset="-122"/>
            </a:endParaRPr>
          </a:p>
          <a:p>
            <a:pPr>
              <a:spcBef>
                <a:spcPts val="600"/>
              </a:spcBef>
              <a:buFont typeface="Arial" pitchFamily="34" charset="0"/>
              <a:buChar char="•"/>
            </a:pPr>
            <a:r>
              <a:rPr lang="zh-CN" altLang="en-US" sz="2000" dirty="0" smtClean="0">
                <a:solidFill>
                  <a:srgbClr val="000099"/>
                </a:solidFill>
                <a:latin typeface="华文细黑" pitchFamily="2" charset="-122"/>
                <a:ea typeface="华文细黑" pitchFamily="2" charset="-122"/>
              </a:rPr>
              <a:t>四肢发生阵挛性抽搐</a:t>
            </a:r>
            <a:endParaRPr lang="en-US" altLang="zh-CN" sz="2000" dirty="0" smtClean="0">
              <a:solidFill>
                <a:srgbClr val="000099"/>
              </a:solidFill>
              <a:latin typeface="华文细黑" pitchFamily="2" charset="-122"/>
              <a:ea typeface="华文细黑" pitchFamily="2" charset="-122"/>
            </a:endParaRPr>
          </a:p>
          <a:p>
            <a:pPr>
              <a:spcBef>
                <a:spcPts val="600"/>
              </a:spcBef>
              <a:buFont typeface="Arial" pitchFamily="34" charset="0"/>
              <a:buChar char="•"/>
            </a:pPr>
            <a:r>
              <a:rPr lang="zh-CN" altLang="en-US" sz="2000" dirty="0" smtClean="0">
                <a:solidFill>
                  <a:srgbClr val="000099"/>
                </a:solidFill>
                <a:latin typeface="华文细黑" pitchFamily="2" charset="-122"/>
                <a:ea typeface="华文细黑" pitchFamily="2" charset="-122"/>
              </a:rPr>
              <a:t>呼吸不规则</a:t>
            </a:r>
            <a:endParaRPr lang="en-US" altLang="zh-CN" sz="2000" dirty="0" smtClean="0">
              <a:solidFill>
                <a:srgbClr val="000099"/>
              </a:solidFill>
              <a:latin typeface="华文细黑" pitchFamily="2" charset="-122"/>
              <a:ea typeface="华文细黑" pitchFamily="2" charset="-122"/>
            </a:endParaRPr>
          </a:p>
          <a:p>
            <a:pPr>
              <a:spcBef>
                <a:spcPts val="600"/>
              </a:spcBef>
              <a:buFont typeface="Arial" pitchFamily="34" charset="0"/>
              <a:buChar char="•"/>
            </a:pPr>
            <a:r>
              <a:rPr lang="zh-CN" altLang="en-US" sz="2000" dirty="0" smtClean="0">
                <a:solidFill>
                  <a:srgbClr val="000099"/>
                </a:solidFill>
                <a:latin typeface="华文细黑" pitchFamily="2" charset="-122"/>
                <a:ea typeface="华文细黑" pitchFamily="2" charset="-122"/>
              </a:rPr>
              <a:t>二便失禁</a:t>
            </a:r>
            <a:endParaRPr lang="en-US" altLang="zh-CN" sz="2000" dirty="0" smtClean="0">
              <a:solidFill>
                <a:srgbClr val="000099"/>
              </a:solidFill>
              <a:latin typeface="华文细黑" pitchFamily="2" charset="-122"/>
              <a:ea typeface="华文细黑" pitchFamily="2" charset="-122"/>
            </a:endParaRPr>
          </a:p>
          <a:p>
            <a:pPr>
              <a:spcBef>
                <a:spcPts val="600"/>
              </a:spcBef>
              <a:buFont typeface="Arial" pitchFamily="34" charset="0"/>
              <a:buChar char="•"/>
            </a:pPr>
            <a:r>
              <a:rPr lang="zh-CN" altLang="en-US" sz="2000" dirty="0" smtClean="0">
                <a:solidFill>
                  <a:srgbClr val="000099"/>
                </a:solidFill>
                <a:latin typeface="华文细黑" pitchFamily="2" charset="-122"/>
                <a:ea typeface="华文细黑" pitchFamily="2" charset="-122"/>
              </a:rPr>
              <a:t>发作约</a:t>
            </a:r>
            <a:r>
              <a:rPr lang="zh-CN" altLang="en-US" sz="2000" dirty="0" smtClean="0">
                <a:solidFill>
                  <a:srgbClr val="000099"/>
                </a:solidFill>
                <a:latin typeface="华文细黑" pitchFamily="2" charset="-122"/>
                <a:ea typeface="华文细黑" pitchFamily="2" charset="-122"/>
              </a:rPr>
              <a:t>半分钟自行</a:t>
            </a:r>
            <a:r>
              <a:rPr lang="zh-CN" altLang="en-US" sz="2000" dirty="0" smtClean="0">
                <a:solidFill>
                  <a:srgbClr val="000099"/>
                </a:solidFill>
                <a:latin typeface="华文细黑" pitchFamily="2" charset="-122"/>
                <a:ea typeface="华文细黑" pitchFamily="2" charset="-122"/>
              </a:rPr>
              <a:t>停止，可反复发作或呈持续状态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zh-CN" altLang="en-US" dirty="0" smtClean="0"/>
              <a:t> （一）问诊</a:t>
            </a:r>
            <a:endParaRPr lang="en-US" altLang="zh-CN" dirty="0" smtClean="0"/>
          </a:p>
          <a:p>
            <a:pPr lvl="3"/>
            <a:r>
              <a:rPr dirty="0" smtClean="0"/>
              <a:t>癫痫小发作</a:t>
            </a:r>
            <a:endParaRPr lang="en-US" dirty="0" smtClean="0"/>
          </a:p>
          <a:p>
            <a:pPr lvl="4"/>
            <a:r>
              <a:rPr dirty="0" smtClean="0"/>
              <a:t>也称癫痫失神发作或失神性癫痫</a:t>
            </a:r>
            <a:endParaRPr lang="en-US" dirty="0" smtClean="0"/>
          </a:p>
          <a:p>
            <a:pPr lvl="4"/>
            <a:r>
              <a:rPr dirty="0" smtClean="0"/>
              <a:t>多见于儿童</a:t>
            </a:r>
            <a:endParaRPr lang="en-US" altLang="zh-CN" dirty="0" smtClean="0"/>
          </a:p>
          <a:p>
            <a:pPr lvl="1"/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142844" y="357166"/>
            <a:ext cx="8077200" cy="563563"/>
          </a:xfrm>
        </p:spPr>
        <p:txBody>
          <a:bodyPr/>
          <a:lstStyle/>
          <a:p>
            <a:pPr eaLnBrk="1" hangingPunct="1"/>
            <a:r>
              <a:rPr lang="zh-CN" altLang="en-US" dirty="0" smtClean="0">
                <a:latin typeface="Times New Roman" pitchFamily="18" charset="0"/>
                <a:ea typeface="宋体" charset="-122"/>
              </a:rPr>
              <a:t>二、护理评估</a:t>
            </a:r>
          </a:p>
        </p:txBody>
      </p:sp>
      <p:sp>
        <p:nvSpPr>
          <p:cNvPr id="6" name="圆角矩形 5"/>
          <p:cNvSpPr/>
          <p:nvPr/>
        </p:nvSpPr>
        <p:spPr>
          <a:xfrm>
            <a:off x="1357290" y="3429000"/>
            <a:ext cx="4357718" cy="2643206"/>
          </a:xfrm>
          <a:prstGeom prst="roundRect">
            <a:avLst/>
          </a:prstGeom>
          <a:solidFill>
            <a:schemeClr val="bg1"/>
          </a:solidFill>
          <a:ln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Font typeface="Arial" pitchFamily="34" charset="0"/>
              <a:buChar char="•"/>
            </a:pPr>
            <a:r>
              <a:rPr lang="zh-CN" altLang="en-US" sz="2000" dirty="0" smtClean="0">
                <a:solidFill>
                  <a:srgbClr val="000099"/>
                </a:solidFill>
                <a:latin typeface="华文细黑" pitchFamily="2" charset="-122"/>
                <a:ea typeface="华文细黑" pitchFamily="2" charset="-122"/>
              </a:rPr>
              <a:t>短暂的意识丧失</a:t>
            </a:r>
            <a:endParaRPr lang="en-US" altLang="zh-CN" sz="2000" dirty="0" smtClean="0">
              <a:solidFill>
                <a:srgbClr val="000099"/>
              </a:solidFill>
              <a:latin typeface="华文细黑" pitchFamily="2" charset="-122"/>
              <a:ea typeface="华文细黑" pitchFamily="2" charset="-122"/>
            </a:endParaRPr>
          </a:p>
          <a:p>
            <a:pPr>
              <a:buFont typeface="Arial" pitchFamily="34" charset="0"/>
              <a:buChar char="•"/>
            </a:pPr>
            <a:r>
              <a:rPr lang="zh-CN" altLang="en-US" sz="2000" dirty="0" smtClean="0">
                <a:solidFill>
                  <a:srgbClr val="000099"/>
                </a:solidFill>
                <a:latin typeface="华文细黑" pitchFamily="2" charset="-122"/>
                <a:ea typeface="华文细黑" pitchFamily="2" charset="-122"/>
              </a:rPr>
              <a:t>突然中止原来的活动</a:t>
            </a:r>
            <a:endParaRPr lang="en-US" altLang="zh-CN" sz="2000" dirty="0" smtClean="0">
              <a:solidFill>
                <a:srgbClr val="000099"/>
              </a:solidFill>
              <a:latin typeface="华文细黑" pitchFamily="2" charset="-122"/>
              <a:ea typeface="华文细黑" pitchFamily="2" charset="-122"/>
            </a:endParaRPr>
          </a:p>
          <a:p>
            <a:pPr>
              <a:buFont typeface="Arial" pitchFamily="34" charset="0"/>
              <a:buChar char="•"/>
            </a:pPr>
            <a:r>
              <a:rPr lang="zh-CN" altLang="en-US" sz="2000" dirty="0" smtClean="0">
                <a:solidFill>
                  <a:srgbClr val="000099"/>
                </a:solidFill>
                <a:latin typeface="华文细黑" pitchFamily="2" charset="-122"/>
                <a:ea typeface="华文细黑" pitchFamily="2" charset="-122"/>
              </a:rPr>
              <a:t>面色苍白</a:t>
            </a:r>
            <a:endParaRPr lang="en-US" altLang="zh-CN" sz="2000" dirty="0" smtClean="0">
              <a:solidFill>
                <a:srgbClr val="000099"/>
              </a:solidFill>
              <a:latin typeface="华文细黑" pitchFamily="2" charset="-122"/>
              <a:ea typeface="华文细黑" pitchFamily="2" charset="-122"/>
            </a:endParaRPr>
          </a:p>
          <a:p>
            <a:pPr>
              <a:buFont typeface="Arial" pitchFamily="34" charset="0"/>
              <a:buChar char="•"/>
            </a:pPr>
            <a:r>
              <a:rPr lang="zh-CN" altLang="en-US" sz="2000" dirty="0" smtClean="0">
                <a:solidFill>
                  <a:srgbClr val="000099"/>
                </a:solidFill>
                <a:latin typeface="华文细黑" pitchFamily="2" charset="-122"/>
                <a:ea typeface="华文细黑" pitchFamily="2" charset="-122"/>
              </a:rPr>
              <a:t>双目凝视无神</a:t>
            </a:r>
            <a:endParaRPr lang="en-US" altLang="zh-CN" sz="2000" dirty="0" smtClean="0">
              <a:solidFill>
                <a:srgbClr val="000099"/>
              </a:solidFill>
              <a:latin typeface="华文细黑" pitchFamily="2" charset="-122"/>
              <a:ea typeface="华文细黑" pitchFamily="2" charset="-122"/>
            </a:endParaRPr>
          </a:p>
          <a:p>
            <a:pPr>
              <a:buFont typeface="Arial" pitchFamily="34" charset="0"/>
              <a:buChar char="•"/>
            </a:pPr>
            <a:r>
              <a:rPr lang="zh-CN" altLang="en-US" sz="2000" dirty="0" smtClean="0">
                <a:solidFill>
                  <a:srgbClr val="000099"/>
                </a:solidFill>
                <a:latin typeface="华文细黑" pitchFamily="2" charset="-122"/>
                <a:ea typeface="华文细黑" pitchFamily="2" charset="-122"/>
              </a:rPr>
              <a:t>口角眼睑颤动</a:t>
            </a:r>
            <a:endParaRPr lang="en-US" altLang="zh-CN" sz="2000" dirty="0" smtClean="0">
              <a:solidFill>
                <a:srgbClr val="000099"/>
              </a:solidFill>
              <a:latin typeface="华文细黑" pitchFamily="2" charset="-122"/>
              <a:ea typeface="华文细黑" pitchFamily="2" charset="-122"/>
            </a:endParaRPr>
          </a:p>
          <a:p>
            <a:pPr>
              <a:buFont typeface="Arial" pitchFamily="34" charset="0"/>
              <a:buChar char="•"/>
            </a:pPr>
            <a:r>
              <a:rPr lang="zh-CN" altLang="en-US" sz="2000" dirty="0" smtClean="0">
                <a:solidFill>
                  <a:srgbClr val="000099"/>
                </a:solidFill>
                <a:latin typeface="华文细黑" pitchFamily="2" charset="-122"/>
                <a:ea typeface="华文细黑" pitchFamily="2" charset="-122"/>
              </a:rPr>
              <a:t>大、小便失禁</a:t>
            </a:r>
            <a:endParaRPr lang="en-US" altLang="zh-CN" sz="2000" dirty="0" smtClean="0">
              <a:solidFill>
                <a:srgbClr val="000099"/>
              </a:solidFill>
              <a:latin typeface="华文细黑" pitchFamily="2" charset="-122"/>
              <a:ea typeface="华文细黑" pitchFamily="2" charset="-122"/>
            </a:endParaRPr>
          </a:p>
          <a:p>
            <a:pPr>
              <a:buFont typeface="Arial" pitchFamily="34" charset="0"/>
              <a:buChar char="•"/>
            </a:pPr>
            <a:r>
              <a:rPr lang="zh-CN" altLang="en-US" sz="2000" dirty="0" smtClean="0">
                <a:solidFill>
                  <a:srgbClr val="000099"/>
                </a:solidFill>
                <a:latin typeface="华文细黑" pitchFamily="2" charset="-122"/>
                <a:ea typeface="华文细黑" pitchFamily="2" charset="-122"/>
              </a:rPr>
              <a:t>发作时间短，突然停止，意识恢复</a:t>
            </a:r>
          </a:p>
        </p:txBody>
      </p:sp>
      <p:pic>
        <p:nvPicPr>
          <p:cNvPr id="41986" name="Picture 2" descr="C:\Documents and Settings\Administrator\Application Data\360se6\Application\User Data\temp\u=304973217,1485423093&amp;fm=21&amp;gp=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28184" y="3786189"/>
            <a:ext cx="2438427" cy="209550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zh-CN" altLang="en-US" dirty="0" smtClean="0"/>
              <a:t> （一）问诊</a:t>
            </a:r>
            <a:endParaRPr lang="en-US" altLang="zh-CN" dirty="0" smtClean="0"/>
          </a:p>
          <a:p>
            <a:pPr lvl="3"/>
            <a:r>
              <a:rPr dirty="0" smtClean="0"/>
              <a:t>癔症性发作</a:t>
            </a:r>
            <a:endParaRPr lang="en-US" dirty="0" smtClean="0"/>
          </a:p>
          <a:p>
            <a:pPr lvl="4"/>
            <a:r>
              <a:rPr dirty="0" smtClean="0"/>
              <a:t>发作前常有生气</a:t>
            </a:r>
            <a:r>
              <a:rPr dirty="0"/>
              <a:t>、</a:t>
            </a:r>
            <a:r>
              <a:rPr dirty="0" smtClean="0"/>
              <a:t>情绪激动或各种不良刺激等诱因</a:t>
            </a:r>
            <a:endParaRPr lang="en-US" dirty="0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142844" y="357166"/>
            <a:ext cx="8077200" cy="563563"/>
          </a:xfrm>
        </p:spPr>
        <p:txBody>
          <a:bodyPr/>
          <a:lstStyle/>
          <a:p>
            <a:pPr eaLnBrk="1" hangingPunct="1"/>
            <a:r>
              <a:rPr lang="zh-CN" altLang="en-US" dirty="0" smtClean="0">
                <a:latin typeface="Times New Roman" pitchFamily="18" charset="0"/>
                <a:ea typeface="宋体" charset="-122"/>
              </a:rPr>
              <a:t>二、护理评估</a:t>
            </a:r>
          </a:p>
        </p:txBody>
      </p:sp>
      <p:pic>
        <p:nvPicPr>
          <p:cNvPr id="44034" name="Picture 2" descr="C:\Documents and Settings\Administrator\Application Data\360se6\Application\User Data\temp\u=3563704594,1981725417&amp;fm=21&amp;gp=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57818" y="3643314"/>
            <a:ext cx="2085975" cy="209550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grpSp>
        <p:nvGrpSpPr>
          <p:cNvPr id="9" name="组合 8"/>
          <p:cNvGrpSpPr/>
          <p:nvPr/>
        </p:nvGrpSpPr>
        <p:grpSpPr>
          <a:xfrm>
            <a:off x="1785918" y="3367728"/>
            <a:ext cx="3290138" cy="2581552"/>
            <a:chOff x="2214546" y="3714752"/>
            <a:chExt cx="2928958" cy="2357454"/>
          </a:xfrm>
        </p:grpSpPr>
        <p:sp>
          <p:nvSpPr>
            <p:cNvPr id="7" name="圆角矩形 6"/>
            <p:cNvSpPr/>
            <p:nvPr/>
          </p:nvSpPr>
          <p:spPr>
            <a:xfrm>
              <a:off x="2214546" y="3714752"/>
              <a:ext cx="2928958" cy="2357454"/>
            </a:xfrm>
            <a:prstGeom prst="roundRect">
              <a:avLst/>
            </a:prstGeom>
            <a:solidFill>
              <a:schemeClr val="bg1"/>
            </a:solidFill>
            <a:ln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4">
                <a:spcBef>
                  <a:spcPts val="600"/>
                </a:spcBef>
              </a:pPr>
              <a:r>
                <a:rPr lang="zh-CN" altLang="en-US" sz="2000" dirty="0" smtClean="0">
                  <a:latin typeface="华文细黑" pitchFamily="2" charset="-122"/>
                  <a:ea typeface="华文细黑" pitchFamily="2" charset="-122"/>
                </a:rPr>
                <a:t>等。</a:t>
              </a:r>
              <a:endParaRPr lang="zh-CN" altLang="en-US" sz="2000" dirty="0">
                <a:latin typeface="华文细黑" pitchFamily="2" charset="-122"/>
                <a:ea typeface="华文细黑" pitchFamily="2" charset="-122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2500298" y="3929066"/>
              <a:ext cx="2428892" cy="198146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spcBef>
                  <a:spcPts val="600"/>
                </a:spcBef>
                <a:buFont typeface="Arial" pitchFamily="34" charset="0"/>
                <a:buChar char="•"/>
              </a:pPr>
              <a:r>
                <a:rPr lang="zh-CN" altLang="en-US" sz="2000" dirty="0" smtClean="0">
                  <a:solidFill>
                    <a:srgbClr val="000099"/>
                  </a:solidFill>
                  <a:latin typeface="华文细黑" pitchFamily="2" charset="-122"/>
                  <a:ea typeface="华文细黑" pitchFamily="2" charset="-122"/>
                </a:rPr>
                <a:t>发作时经常带有感情色彩</a:t>
              </a:r>
              <a:endParaRPr lang="en-US" altLang="zh-CN" sz="2000" dirty="0" smtClean="0">
                <a:solidFill>
                  <a:srgbClr val="000099"/>
                </a:solidFill>
                <a:latin typeface="华文细黑" pitchFamily="2" charset="-122"/>
                <a:ea typeface="华文细黑" pitchFamily="2" charset="-122"/>
              </a:endParaRPr>
            </a:p>
            <a:p>
              <a:pPr>
                <a:spcBef>
                  <a:spcPts val="600"/>
                </a:spcBef>
                <a:buFont typeface="Arial" pitchFamily="34" charset="0"/>
                <a:buChar char="•"/>
              </a:pPr>
              <a:r>
                <a:rPr lang="zh-CN" altLang="en-US" sz="2000" dirty="0" smtClean="0">
                  <a:solidFill>
                    <a:srgbClr val="000099"/>
                  </a:solidFill>
                  <a:latin typeface="华文细黑" pitchFamily="2" charset="-122"/>
                  <a:ea typeface="华文细黑" pitchFamily="2" charset="-122"/>
                </a:rPr>
                <a:t>发作样式不固定</a:t>
              </a:r>
              <a:endParaRPr lang="en-US" altLang="zh-CN" sz="2000" dirty="0" smtClean="0">
                <a:solidFill>
                  <a:srgbClr val="000099"/>
                </a:solidFill>
                <a:latin typeface="华文细黑" pitchFamily="2" charset="-122"/>
                <a:ea typeface="华文细黑" pitchFamily="2" charset="-122"/>
              </a:endParaRPr>
            </a:p>
            <a:p>
              <a:pPr>
                <a:spcBef>
                  <a:spcPts val="600"/>
                </a:spcBef>
                <a:buFont typeface="Arial" pitchFamily="34" charset="0"/>
                <a:buChar char="•"/>
              </a:pPr>
              <a:r>
                <a:rPr lang="zh-CN" altLang="en-US" sz="2000" dirty="0" smtClean="0">
                  <a:solidFill>
                    <a:srgbClr val="000099"/>
                  </a:solidFill>
                  <a:latin typeface="华文细黑" pitchFamily="2" charset="-122"/>
                  <a:ea typeface="华文细黑" pitchFamily="2" charset="-122"/>
                </a:rPr>
                <a:t>时间较长</a:t>
              </a:r>
              <a:endParaRPr lang="en-US" altLang="zh-CN" sz="2000" dirty="0" smtClean="0">
                <a:solidFill>
                  <a:srgbClr val="000099"/>
                </a:solidFill>
                <a:latin typeface="华文细黑" pitchFamily="2" charset="-122"/>
                <a:ea typeface="华文细黑" pitchFamily="2" charset="-122"/>
              </a:endParaRPr>
            </a:p>
            <a:p>
              <a:pPr>
                <a:spcBef>
                  <a:spcPts val="600"/>
                </a:spcBef>
                <a:buFont typeface="Arial" pitchFamily="34" charset="0"/>
                <a:buChar char="•"/>
              </a:pPr>
              <a:r>
                <a:rPr lang="zh-CN" altLang="en-US" sz="2000" dirty="0" smtClean="0">
                  <a:solidFill>
                    <a:srgbClr val="000099"/>
                  </a:solidFill>
                  <a:latin typeface="华文细黑" pitchFamily="2" charset="-122"/>
                  <a:ea typeface="华文细黑" pitchFamily="2" charset="-122"/>
                </a:rPr>
                <a:t>一般无舌咬伤</a:t>
              </a:r>
              <a:r>
                <a:rPr lang="zh-CN" altLang="en-US" sz="2000" dirty="0" smtClean="0">
                  <a:solidFill>
                    <a:srgbClr val="000099"/>
                  </a:solidFill>
                  <a:latin typeface="华文细黑" pitchFamily="2" charset="-122"/>
                  <a:ea typeface="华文细黑" pitchFamily="2" charset="-122"/>
                </a:rPr>
                <a:t>和二便</a:t>
              </a:r>
              <a:r>
                <a:rPr lang="zh-CN" altLang="en-US" sz="2000" dirty="0" smtClean="0">
                  <a:solidFill>
                    <a:srgbClr val="000099"/>
                  </a:solidFill>
                  <a:latin typeface="华文细黑" pitchFamily="2" charset="-122"/>
                  <a:ea typeface="华文细黑" pitchFamily="2" charset="-122"/>
                </a:rPr>
                <a:t>失禁</a:t>
              </a:r>
              <a:endParaRPr lang="zh-CN" altLang="en-US" sz="2000" dirty="0">
                <a:latin typeface="华文细黑" pitchFamily="2" charset="-122"/>
                <a:ea typeface="华文细黑" pitchFamily="2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zh-CN" altLang="en-US" dirty="0" smtClean="0"/>
              <a:t> （一）问诊</a:t>
            </a:r>
            <a:endParaRPr lang="en-US" altLang="zh-CN" dirty="0" smtClean="0"/>
          </a:p>
          <a:p>
            <a:pPr lvl="1"/>
            <a:r>
              <a:rPr dirty="0" smtClean="0"/>
              <a:t>发作类型</a:t>
            </a:r>
            <a:endParaRPr lang="en-US" dirty="0" smtClean="0"/>
          </a:p>
          <a:p>
            <a:pPr lvl="2"/>
            <a:r>
              <a:rPr dirty="0" smtClean="0"/>
              <a:t>局限性抽搐</a:t>
            </a:r>
            <a:endParaRPr lang="en-US" dirty="0" smtClean="0"/>
          </a:p>
          <a:p>
            <a:pPr lvl="3"/>
            <a:r>
              <a:rPr dirty="0" smtClean="0"/>
              <a:t>以身体某一局部肌肉收缩为主要表现</a:t>
            </a:r>
            <a:endParaRPr lang="en-US" dirty="0" smtClean="0"/>
          </a:p>
          <a:p>
            <a:pPr lvl="3"/>
            <a:r>
              <a:rPr dirty="0" smtClean="0"/>
              <a:t>低钙血症所致手足抽搐发作时屈曲，呈</a:t>
            </a:r>
            <a:r>
              <a:rPr dirty="0"/>
              <a:t>“助产士手</a:t>
            </a:r>
            <a:r>
              <a:rPr dirty="0" smtClean="0"/>
              <a:t>”。</a:t>
            </a:r>
            <a:endParaRPr lang="en-US" dirty="0" smtClean="0"/>
          </a:p>
          <a:p>
            <a:pPr lvl="3"/>
            <a:r>
              <a:rPr dirty="0" smtClean="0"/>
              <a:t>踝关节伸直</a:t>
            </a:r>
            <a:r>
              <a:rPr dirty="0"/>
              <a:t>，足趾跖屈，足呈弓状，似“芭蕾舞足</a:t>
            </a:r>
            <a:r>
              <a:rPr dirty="0" smtClean="0"/>
              <a:t>”。</a:t>
            </a:r>
            <a:endParaRPr lang="en-US" dirty="0" smtClean="0"/>
          </a:p>
          <a:p>
            <a:pPr lvl="2"/>
            <a:endParaRPr dirty="0"/>
          </a:p>
          <a:p>
            <a:pPr lvl="2"/>
            <a:endParaRPr lang="en-US" altLang="zh-CN" dirty="0" smtClean="0"/>
          </a:p>
          <a:p>
            <a:pPr lvl="1"/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142844" y="357166"/>
            <a:ext cx="8077200" cy="563563"/>
          </a:xfrm>
        </p:spPr>
        <p:txBody>
          <a:bodyPr/>
          <a:lstStyle/>
          <a:p>
            <a:pPr eaLnBrk="1" hangingPunct="1"/>
            <a:r>
              <a:rPr lang="zh-CN" altLang="en-US" dirty="0" smtClean="0">
                <a:latin typeface="Times New Roman" pitchFamily="18" charset="0"/>
                <a:ea typeface="宋体" charset="-122"/>
              </a:rPr>
              <a:t>二、护理评估</a:t>
            </a:r>
          </a:p>
        </p:txBody>
      </p:sp>
      <p:pic>
        <p:nvPicPr>
          <p:cNvPr id="45058" name="Picture 2" descr="C:\Documents and Settings\Administrator\Application Data\360se6\Application\User Data\temp\u=2135239557,3185030400&amp;fm=21&amp;gp=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0100" y="5000636"/>
            <a:ext cx="3162300" cy="121444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5060" name="Picture 4" descr="C:\Documents and Settings\Administrator\Application Data\360se6\Application\User Data\temp\u=1404887572,267758801&amp;fm=21&amp;gp=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29190" y="5000636"/>
            <a:ext cx="3000396" cy="130968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zh-CN" altLang="en-US" dirty="0" smtClean="0"/>
              <a:t> （一）问诊</a:t>
            </a:r>
            <a:endParaRPr lang="en-US" altLang="zh-CN" dirty="0" smtClean="0"/>
          </a:p>
          <a:p>
            <a:pPr lvl="1"/>
            <a:r>
              <a:rPr dirty="0" smtClean="0"/>
              <a:t>伴随症状和体征 </a:t>
            </a:r>
            <a:endParaRPr lang="en-US" dirty="0" smtClean="0"/>
          </a:p>
          <a:p>
            <a:pPr lvl="2"/>
            <a:r>
              <a:rPr dirty="0"/>
              <a:t>发热：</a:t>
            </a:r>
            <a:r>
              <a:rPr dirty="0" smtClean="0"/>
              <a:t>多见于感染性疾病；</a:t>
            </a:r>
            <a:endParaRPr lang="en-US" dirty="0" smtClean="0"/>
          </a:p>
          <a:p>
            <a:pPr lvl="2"/>
            <a:r>
              <a:rPr dirty="0" smtClean="0"/>
              <a:t>意识障碍</a:t>
            </a:r>
            <a:r>
              <a:rPr dirty="0"/>
              <a:t>：多见于癫痫大发作</a:t>
            </a:r>
            <a:r>
              <a:rPr dirty="0" smtClean="0"/>
              <a:t>、重症颅脑疾病等；</a:t>
            </a:r>
            <a:endParaRPr lang="en-US" dirty="0" smtClean="0"/>
          </a:p>
          <a:p>
            <a:pPr lvl="2"/>
            <a:r>
              <a:rPr dirty="0" smtClean="0"/>
              <a:t>瞳孔扩大</a:t>
            </a:r>
            <a:r>
              <a:rPr dirty="0"/>
              <a:t>、舌咬伤</a:t>
            </a:r>
            <a:r>
              <a:rPr dirty="0" smtClean="0"/>
              <a:t>、</a:t>
            </a:r>
            <a:r>
              <a:rPr lang="zh-CN" altLang="en-US" dirty="0" smtClean="0"/>
              <a:t>二</a:t>
            </a:r>
            <a:r>
              <a:rPr dirty="0" smtClean="0"/>
              <a:t>便失禁</a:t>
            </a:r>
            <a:r>
              <a:rPr dirty="0"/>
              <a:t>：</a:t>
            </a:r>
            <a:r>
              <a:rPr dirty="0" smtClean="0"/>
              <a:t>多见于癫痫大发作；</a:t>
            </a:r>
            <a:endParaRPr lang="en-US" dirty="0" smtClean="0"/>
          </a:p>
          <a:p>
            <a:pPr lvl="2"/>
            <a:r>
              <a:rPr dirty="0" smtClean="0"/>
              <a:t>脑膜刺激征</a:t>
            </a:r>
            <a:r>
              <a:rPr dirty="0"/>
              <a:t>：可见于脑膜炎、</a:t>
            </a:r>
            <a:r>
              <a:rPr dirty="0" smtClean="0"/>
              <a:t>蛛网膜下腔出血等；</a:t>
            </a:r>
            <a:endParaRPr lang="en-US" dirty="0" smtClean="0"/>
          </a:p>
          <a:p>
            <a:pPr lvl="2"/>
            <a:r>
              <a:rPr dirty="0" smtClean="0"/>
              <a:t>血压增高</a:t>
            </a:r>
            <a:r>
              <a:rPr dirty="0"/>
              <a:t>：可见于高血压病</a:t>
            </a:r>
            <a:r>
              <a:rPr dirty="0" smtClean="0"/>
              <a:t>、尿毒症</a:t>
            </a:r>
            <a:r>
              <a:rPr dirty="0"/>
              <a:t>、</a:t>
            </a:r>
            <a:r>
              <a:rPr dirty="0" smtClean="0"/>
              <a:t>子痫等；</a:t>
            </a:r>
            <a:endParaRPr lang="en-US" dirty="0"/>
          </a:p>
          <a:p>
            <a:pPr lvl="2"/>
            <a:r>
              <a:rPr dirty="0" smtClean="0"/>
              <a:t>剧烈头痛</a:t>
            </a:r>
            <a:r>
              <a:rPr dirty="0"/>
              <a:t>：可见于蛛网膜下腔出血、急性感染、高血压、</a:t>
            </a:r>
            <a:r>
              <a:rPr dirty="0" smtClean="0"/>
              <a:t>颅脑外伤</a:t>
            </a:r>
            <a:r>
              <a:rPr dirty="0"/>
              <a:t>、</a:t>
            </a:r>
            <a:r>
              <a:rPr dirty="0" smtClean="0"/>
              <a:t>颅内肿瘤等。 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142844" y="357166"/>
            <a:ext cx="8077200" cy="563563"/>
          </a:xfrm>
        </p:spPr>
        <p:txBody>
          <a:bodyPr/>
          <a:lstStyle/>
          <a:p>
            <a:pPr eaLnBrk="1" hangingPunct="1"/>
            <a:r>
              <a:rPr lang="zh-CN" altLang="en-US" dirty="0" smtClean="0">
                <a:latin typeface="Times New Roman" pitchFamily="18" charset="0"/>
                <a:ea typeface="宋体" charset="-122"/>
              </a:rPr>
              <a:t>二、护理评估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zh-CN" altLang="en-US" dirty="0" smtClean="0"/>
              <a:t> （一）问诊</a:t>
            </a:r>
            <a:endParaRPr lang="en-US" altLang="zh-CN" dirty="0" smtClean="0"/>
          </a:p>
          <a:p>
            <a:pPr lvl="1"/>
            <a:r>
              <a:rPr dirty="0" smtClean="0"/>
              <a:t>抽搐与惊厥对患者的影响  </a:t>
            </a:r>
            <a:endParaRPr lang="en-US" dirty="0" smtClean="0"/>
          </a:p>
          <a:p>
            <a:pPr lvl="2"/>
            <a:r>
              <a:rPr dirty="0" smtClean="0"/>
              <a:t>有无舌咬伤</a:t>
            </a:r>
            <a:r>
              <a:rPr dirty="0"/>
              <a:t>、跌伤等发作意外</a:t>
            </a:r>
            <a:r>
              <a:rPr dirty="0" smtClean="0"/>
              <a:t>；</a:t>
            </a:r>
            <a:endParaRPr lang="en-US" dirty="0" smtClean="0"/>
          </a:p>
          <a:p>
            <a:pPr lvl="2"/>
            <a:r>
              <a:rPr dirty="0" smtClean="0"/>
              <a:t>有无疲乏</a:t>
            </a:r>
            <a:r>
              <a:rPr dirty="0"/>
              <a:t>、</a:t>
            </a:r>
            <a:r>
              <a:rPr dirty="0" smtClean="0"/>
              <a:t>头痛、肌肉酸痛等发作后反应；</a:t>
            </a:r>
            <a:endParaRPr lang="en-US" dirty="0" smtClean="0"/>
          </a:p>
          <a:p>
            <a:pPr lvl="2"/>
            <a:r>
              <a:rPr dirty="0" smtClean="0"/>
              <a:t>惊厥发作引起的焦虑、恐惧、或因发作失态而致的窘迫</a:t>
            </a:r>
            <a:r>
              <a:rPr dirty="0"/>
              <a:t>、难堪、自卑等心理变化</a:t>
            </a:r>
            <a:r>
              <a:rPr dirty="0" smtClean="0"/>
              <a:t>。</a:t>
            </a:r>
            <a:endParaRPr lang="en-US" dirty="0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142844" y="357166"/>
            <a:ext cx="8077200" cy="563563"/>
          </a:xfrm>
        </p:spPr>
        <p:txBody>
          <a:bodyPr/>
          <a:lstStyle/>
          <a:p>
            <a:pPr eaLnBrk="1" hangingPunct="1"/>
            <a:r>
              <a:rPr lang="zh-CN" altLang="en-US" dirty="0" smtClean="0">
                <a:latin typeface="Times New Roman" pitchFamily="18" charset="0"/>
                <a:ea typeface="宋体" charset="-122"/>
              </a:rPr>
              <a:t>二、护理评估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zh-CN" altLang="en-US" dirty="0" smtClean="0"/>
              <a:t> （一）问诊</a:t>
            </a:r>
            <a:endParaRPr lang="en-US" altLang="zh-CN" dirty="0" smtClean="0"/>
          </a:p>
          <a:p>
            <a:pPr lvl="1"/>
            <a:r>
              <a:rPr dirty="0"/>
              <a:t>相关的既往病史与个人史  </a:t>
            </a:r>
          </a:p>
          <a:p>
            <a:pPr lvl="2"/>
            <a:r>
              <a:rPr dirty="0"/>
              <a:t>有无引起抽搐与惊厥相关的疾病史、有无毒物接触史及某些药物服用史；</a:t>
            </a:r>
          </a:p>
          <a:p>
            <a:pPr lvl="2"/>
            <a:r>
              <a:rPr dirty="0"/>
              <a:t>有无外伤及狗咬伤等病史；</a:t>
            </a:r>
          </a:p>
          <a:p>
            <a:pPr lvl="2"/>
            <a:r>
              <a:rPr dirty="0"/>
              <a:t>有无癫痫家族史及类似发作史；</a:t>
            </a:r>
          </a:p>
          <a:p>
            <a:pPr lvl="2"/>
            <a:r>
              <a:rPr dirty="0"/>
              <a:t>对患儿应询问出生及生长发育史等</a:t>
            </a:r>
            <a:r>
              <a:rPr dirty="0" smtClean="0"/>
              <a:t>。</a:t>
            </a:r>
            <a:endParaRPr lang="en-US" dirty="0" smtClean="0"/>
          </a:p>
          <a:p>
            <a:pPr lvl="1"/>
            <a:r>
              <a:rPr dirty="0" smtClean="0"/>
              <a:t>处理情况   </a:t>
            </a:r>
            <a:endParaRPr lang="en-US" dirty="0" smtClean="0"/>
          </a:p>
          <a:p>
            <a:pPr lvl="2"/>
            <a:r>
              <a:rPr dirty="0" smtClean="0"/>
              <a:t>发生抽搐与惊厥后有无采取相应的处理措施及其效果等。</a:t>
            </a:r>
            <a:endParaRPr dirty="0"/>
          </a:p>
          <a:p>
            <a:pPr lvl="1"/>
            <a:endParaRPr lang="en-US" altLang="zh-CN" dirty="0" smtClean="0"/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142844" y="357166"/>
            <a:ext cx="8077200" cy="563563"/>
          </a:xfrm>
        </p:spPr>
        <p:txBody>
          <a:bodyPr/>
          <a:lstStyle/>
          <a:p>
            <a:pPr eaLnBrk="1" hangingPunct="1"/>
            <a:r>
              <a:rPr lang="zh-CN" altLang="en-US" dirty="0" smtClean="0">
                <a:latin typeface="Times New Roman" pitchFamily="18" charset="0"/>
                <a:ea typeface="宋体" charset="-122"/>
              </a:rPr>
              <a:t>二、护理评估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zh-CN" altLang="en-US" dirty="0" smtClean="0"/>
              <a:t>（二）身体评估 </a:t>
            </a:r>
          </a:p>
          <a:p>
            <a:pPr lvl="1"/>
            <a:r>
              <a:rPr lang="zh-CN" altLang="en-US" dirty="0" smtClean="0"/>
              <a:t>一般状态</a:t>
            </a:r>
            <a:endParaRPr lang="en-US" altLang="zh-CN" dirty="0" smtClean="0"/>
          </a:p>
          <a:p>
            <a:pPr lvl="2"/>
            <a:r>
              <a:rPr lang="zh-CN" altLang="en-US" dirty="0" smtClean="0"/>
              <a:t>生命体征、意识状态等。 </a:t>
            </a:r>
          </a:p>
          <a:p>
            <a:pPr lvl="1"/>
            <a:r>
              <a:rPr lang="zh-CN" altLang="en-US" dirty="0" smtClean="0"/>
              <a:t>神经系统评估</a:t>
            </a:r>
            <a:endParaRPr lang="en-US" altLang="zh-CN" dirty="0" smtClean="0"/>
          </a:p>
          <a:p>
            <a:pPr lvl="2"/>
            <a:r>
              <a:rPr lang="zh-CN" altLang="en-US" dirty="0" smtClean="0"/>
              <a:t>有无瞳孔散大，对光反射迟钝或消失等表现</a:t>
            </a:r>
            <a:r>
              <a:rPr lang="en-US" altLang="zh-CN" dirty="0" smtClean="0"/>
              <a:t>,</a:t>
            </a:r>
            <a:r>
              <a:rPr lang="zh-CN" altLang="en-US" dirty="0" smtClean="0"/>
              <a:t>病理反射、脑膜刺激征是否阳性。 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142844" y="357166"/>
            <a:ext cx="8077200" cy="563563"/>
          </a:xfrm>
        </p:spPr>
        <p:txBody>
          <a:bodyPr/>
          <a:lstStyle/>
          <a:p>
            <a:pPr eaLnBrk="1" hangingPunct="1"/>
            <a:r>
              <a:rPr lang="zh-CN" altLang="en-US" dirty="0" smtClean="0">
                <a:latin typeface="Times New Roman" pitchFamily="18" charset="0"/>
                <a:ea typeface="宋体" charset="-122"/>
              </a:rPr>
              <a:t>二、护理评估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04800" y="1214422"/>
            <a:ext cx="8267728" cy="5033978"/>
          </a:xfrm>
        </p:spPr>
        <p:txBody>
          <a:bodyPr/>
          <a:lstStyle/>
          <a:p>
            <a:pPr>
              <a:buNone/>
            </a:pPr>
            <a:r>
              <a:rPr lang="zh-CN" altLang="en-US" dirty="0" smtClean="0"/>
              <a:t> （三）实验室及其他检查 </a:t>
            </a:r>
          </a:p>
          <a:p>
            <a:pPr lvl="1"/>
            <a:r>
              <a:rPr lang="zh-CN" altLang="en-US" dirty="0" smtClean="0"/>
              <a:t>血常规、血糖、血钙等必要的实验室检查   </a:t>
            </a:r>
          </a:p>
          <a:p>
            <a:pPr lvl="1"/>
            <a:r>
              <a:rPr lang="zh-CN" altLang="en-US" dirty="0" smtClean="0"/>
              <a:t>心电图、脑电图、脑血管造影、放射性核素扫描、</a:t>
            </a:r>
            <a:r>
              <a:rPr lang="en-US" altLang="zh-CN" dirty="0" smtClean="0"/>
              <a:t>CT</a:t>
            </a:r>
            <a:r>
              <a:rPr lang="zh-CN" altLang="en-US" dirty="0" smtClean="0"/>
              <a:t>和 </a:t>
            </a:r>
            <a:r>
              <a:rPr lang="en-US" altLang="zh-CN" dirty="0" smtClean="0"/>
              <a:t>MRI</a:t>
            </a:r>
            <a:r>
              <a:rPr lang="zh-CN" altLang="en-US" dirty="0" smtClean="0"/>
              <a:t>等检查 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142844" y="357166"/>
            <a:ext cx="8077200" cy="563563"/>
          </a:xfrm>
        </p:spPr>
        <p:txBody>
          <a:bodyPr/>
          <a:lstStyle/>
          <a:p>
            <a:pPr eaLnBrk="1" hangingPunct="1"/>
            <a:r>
              <a:rPr lang="zh-CN" altLang="en-US" dirty="0" smtClean="0">
                <a:latin typeface="Times New Roman" pitchFamily="18" charset="0"/>
                <a:ea typeface="宋体" charset="-122"/>
              </a:rPr>
              <a:t>二、护理评估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sz="2800" dirty="0" smtClean="0">
                <a:ea typeface="隶书" pitchFamily="49" charset="-122"/>
              </a:rPr>
              <a:t>有受伤害的</a:t>
            </a:r>
            <a:r>
              <a:rPr lang="zh-CN" altLang="en-US" sz="2800" dirty="0" smtClean="0">
                <a:ea typeface="隶书" pitchFamily="49" charset="-122"/>
              </a:rPr>
              <a:t>危险  </a:t>
            </a:r>
            <a:r>
              <a:rPr lang="zh-CN" altLang="en-US" sz="2800" dirty="0" smtClean="0">
                <a:solidFill>
                  <a:srgbClr val="990033"/>
                </a:solidFill>
                <a:ea typeface="隶书" pitchFamily="49" charset="-122"/>
              </a:rPr>
              <a:t>与</a:t>
            </a:r>
            <a:r>
              <a:rPr lang="zh-CN" altLang="en-US" sz="2800" dirty="0" smtClean="0">
                <a:solidFill>
                  <a:srgbClr val="990033"/>
                </a:solidFill>
                <a:ea typeface="隶书" pitchFamily="49" charset="-122"/>
              </a:rPr>
              <a:t>惊厥发作所致的不受控制的强直性肌肉收缩和意识丧失</a:t>
            </a:r>
            <a:r>
              <a:rPr lang="zh-CN" altLang="en-US" sz="2800" dirty="0" smtClean="0">
                <a:solidFill>
                  <a:srgbClr val="990033"/>
                </a:solidFill>
                <a:ea typeface="隶书" pitchFamily="49" charset="-122"/>
              </a:rPr>
              <a:t>有关</a:t>
            </a:r>
            <a:r>
              <a:rPr lang="zh-CN" altLang="en-US" dirty="0" smtClean="0"/>
              <a:t> </a:t>
            </a:r>
            <a:endParaRPr lang="zh-CN" altLang="en-US" dirty="0" smtClean="0"/>
          </a:p>
          <a:p>
            <a:r>
              <a:rPr lang="zh-CN" altLang="en-US" sz="2800" dirty="0" smtClean="0">
                <a:ea typeface="隶书" pitchFamily="49" charset="-122"/>
              </a:rPr>
              <a:t>潜在并发症：</a:t>
            </a:r>
            <a:r>
              <a:rPr lang="zh-CN" altLang="en-US" sz="2800" dirty="0" smtClean="0">
                <a:solidFill>
                  <a:srgbClr val="990033"/>
                </a:solidFill>
                <a:ea typeface="隶书" pitchFamily="49" charset="-122"/>
              </a:rPr>
              <a:t>窒息</a:t>
            </a:r>
            <a:r>
              <a:rPr lang="zh-CN" altLang="en-US" dirty="0" smtClean="0"/>
              <a:t> </a:t>
            </a:r>
            <a:endParaRPr lang="zh-CN" altLang="en-US" dirty="0" smtClean="0"/>
          </a:p>
          <a:p>
            <a:r>
              <a:rPr lang="zh-CN" altLang="en-US" sz="2800" dirty="0" smtClean="0">
                <a:ea typeface="隶书" pitchFamily="49" charset="-122"/>
              </a:rPr>
              <a:t>排尿障碍</a:t>
            </a:r>
            <a:r>
              <a:rPr lang="en-US" altLang="zh-CN" sz="2800" dirty="0" smtClean="0">
                <a:ea typeface="隶书" pitchFamily="49" charset="-122"/>
              </a:rPr>
              <a:t>/</a:t>
            </a:r>
            <a:r>
              <a:rPr lang="zh-CN" altLang="en-US" sz="2800" dirty="0" smtClean="0">
                <a:ea typeface="隶书" pitchFamily="49" charset="-122"/>
              </a:rPr>
              <a:t>排便</a:t>
            </a:r>
            <a:r>
              <a:rPr lang="zh-CN" altLang="en-US" sz="2800" dirty="0" smtClean="0">
                <a:ea typeface="隶书" pitchFamily="49" charset="-122"/>
              </a:rPr>
              <a:t>失禁  </a:t>
            </a:r>
            <a:r>
              <a:rPr lang="zh-CN" altLang="en-US" sz="2800" dirty="0" smtClean="0">
                <a:solidFill>
                  <a:srgbClr val="990033"/>
                </a:solidFill>
                <a:ea typeface="隶书" pitchFamily="49" charset="-122"/>
              </a:rPr>
              <a:t>与</a:t>
            </a:r>
            <a:r>
              <a:rPr lang="zh-CN" altLang="en-US" sz="2800" dirty="0" smtClean="0">
                <a:solidFill>
                  <a:srgbClr val="990033"/>
                </a:solidFill>
                <a:ea typeface="隶书" pitchFamily="49" charset="-122"/>
              </a:rPr>
              <a:t>抽搐与惊厥发作所致短暂意识丧失</a:t>
            </a:r>
            <a:r>
              <a:rPr lang="zh-CN" altLang="en-US" sz="2800" dirty="0" smtClean="0">
                <a:solidFill>
                  <a:srgbClr val="990033"/>
                </a:solidFill>
                <a:ea typeface="隶书" pitchFamily="49" charset="-122"/>
              </a:rPr>
              <a:t>有关</a:t>
            </a:r>
            <a:endParaRPr lang="en-US" altLang="zh-CN" sz="2800" dirty="0" smtClean="0">
              <a:solidFill>
                <a:srgbClr val="990033"/>
              </a:solidFill>
              <a:ea typeface="隶书" pitchFamily="49" charset="-122"/>
            </a:endParaRPr>
          </a:p>
          <a:p>
            <a:r>
              <a:rPr lang="zh-CN" altLang="en-US" sz="2800" dirty="0" smtClean="0">
                <a:ea typeface="隶书" pitchFamily="49" charset="-122"/>
              </a:rPr>
              <a:t>恐惧  </a:t>
            </a:r>
            <a:r>
              <a:rPr lang="zh-CN" altLang="en-US" sz="2800" dirty="0" smtClean="0">
                <a:solidFill>
                  <a:srgbClr val="990033"/>
                </a:solidFill>
                <a:ea typeface="隶书" pitchFamily="49" charset="-122"/>
              </a:rPr>
              <a:t>与</a:t>
            </a:r>
            <a:r>
              <a:rPr lang="zh-CN" altLang="en-US" sz="2800" dirty="0" smtClean="0">
                <a:solidFill>
                  <a:srgbClr val="990033"/>
                </a:solidFill>
                <a:ea typeface="隶书" pitchFamily="49" charset="-122"/>
              </a:rPr>
              <a:t>不可预知的惊厥发作</a:t>
            </a:r>
            <a:r>
              <a:rPr lang="zh-CN" altLang="en-US" sz="2800" dirty="0" smtClean="0">
                <a:solidFill>
                  <a:srgbClr val="990033"/>
                </a:solidFill>
                <a:ea typeface="隶书" pitchFamily="49" charset="-122"/>
              </a:rPr>
              <a:t>有关</a:t>
            </a:r>
            <a:endParaRPr lang="zh-CN" altLang="en-US" sz="2800" dirty="0" smtClean="0">
              <a:solidFill>
                <a:srgbClr val="990033"/>
              </a:solidFill>
              <a:ea typeface="隶书" pitchFamily="49" charset="-122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142844" y="357166"/>
            <a:ext cx="8077200" cy="563563"/>
          </a:xfrm>
        </p:spPr>
        <p:txBody>
          <a:bodyPr/>
          <a:lstStyle/>
          <a:p>
            <a:pPr eaLnBrk="1" hangingPunct="1"/>
            <a:r>
              <a:rPr lang="zh-CN" altLang="en-US" dirty="0" smtClean="0">
                <a:latin typeface="Times New Roman" pitchFamily="18" charset="0"/>
                <a:ea typeface="宋体" charset="-122"/>
              </a:rPr>
              <a:t>三、常见护理诊断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zh-CN" altLang="en-US" dirty="0" smtClean="0"/>
              <a:t> （一）概念</a:t>
            </a:r>
            <a:endParaRPr lang="en-US" altLang="zh-CN" dirty="0" smtClean="0"/>
          </a:p>
          <a:p>
            <a:pPr lvl="1"/>
            <a:r>
              <a:rPr dirty="0" smtClean="0"/>
              <a:t>抽搐与惊厥均属于不随意运动</a:t>
            </a:r>
            <a:endParaRPr lang="en-US" dirty="0" smtClean="0"/>
          </a:p>
          <a:p>
            <a:pPr lvl="1"/>
            <a:r>
              <a:rPr dirty="0" smtClean="0"/>
              <a:t>抽搐</a:t>
            </a:r>
            <a:endParaRPr lang="en-US" dirty="0" smtClean="0"/>
          </a:p>
          <a:p>
            <a:pPr lvl="2"/>
            <a:r>
              <a:rPr dirty="0" smtClean="0"/>
              <a:t>全身或局部骨骼肌发生非自主抽动或强烈收缩，常可引起关节运动和强直</a:t>
            </a:r>
            <a:endParaRPr lang="en-US" dirty="0" smtClean="0"/>
          </a:p>
          <a:p>
            <a:pPr lvl="1"/>
            <a:r>
              <a:rPr lang="zh-CN" altLang="en-US" dirty="0" smtClean="0"/>
              <a:t>惊厥</a:t>
            </a:r>
            <a:endParaRPr lang="en-US" altLang="zh-CN" dirty="0" smtClean="0"/>
          </a:p>
          <a:p>
            <a:pPr lvl="2"/>
            <a:r>
              <a:rPr dirty="0" smtClean="0"/>
              <a:t>肌群收缩表现为强直性和阵挛性</a:t>
            </a:r>
            <a:endParaRPr lang="en-US" dirty="0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142844" y="357166"/>
            <a:ext cx="8077200" cy="563563"/>
          </a:xfrm>
        </p:spPr>
        <p:txBody>
          <a:bodyPr/>
          <a:lstStyle/>
          <a:p>
            <a:pPr eaLnBrk="1" hangingPunct="1"/>
            <a:r>
              <a:rPr lang="zh-CN" altLang="en-US" dirty="0" smtClean="0">
                <a:latin typeface="Times New Roman" pitchFamily="18" charset="0"/>
                <a:ea typeface="宋体" charset="-122"/>
              </a:rPr>
              <a:t>一、概述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zh-CN" altLang="en-US" dirty="0" smtClean="0"/>
              <a:t> （二）发生机制</a:t>
            </a:r>
            <a:endParaRPr lang="en-US" altLang="zh-CN" dirty="0" smtClean="0"/>
          </a:p>
          <a:p>
            <a:pPr lvl="1"/>
            <a:r>
              <a:rPr dirty="0"/>
              <a:t>发生机制尚未完全阐明，</a:t>
            </a:r>
            <a:r>
              <a:rPr dirty="0" smtClean="0"/>
              <a:t>可能是大脑运动神经元的异常放电所致</a:t>
            </a:r>
            <a:endParaRPr lang="en-US" dirty="0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142844" y="357166"/>
            <a:ext cx="8077200" cy="563563"/>
          </a:xfrm>
        </p:spPr>
        <p:txBody>
          <a:bodyPr/>
          <a:lstStyle/>
          <a:p>
            <a:pPr eaLnBrk="1" hangingPunct="1"/>
            <a:r>
              <a:rPr lang="zh-CN" altLang="en-US" dirty="0" smtClean="0">
                <a:latin typeface="Times New Roman" pitchFamily="18" charset="0"/>
                <a:ea typeface="宋体" charset="-122"/>
              </a:rPr>
              <a:t>一、概述</a:t>
            </a:r>
          </a:p>
        </p:txBody>
      </p:sp>
      <p:grpSp>
        <p:nvGrpSpPr>
          <p:cNvPr id="17" name="组合 16"/>
          <p:cNvGrpSpPr/>
          <p:nvPr/>
        </p:nvGrpSpPr>
        <p:grpSpPr>
          <a:xfrm>
            <a:off x="857224" y="3214686"/>
            <a:ext cx="7500990" cy="2286015"/>
            <a:chOff x="1785918" y="3214686"/>
            <a:chExt cx="7500990" cy="2286015"/>
          </a:xfrm>
        </p:grpSpPr>
        <p:grpSp>
          <p:nvGrpSpPr>
            <p:cNvPr id="6" name="组合 5"/>
            <p:cNvGrpSpPr/>
            <p:nvPr/>
          </p:nvGrpSpPr>
          <p:grpSpPr>
            <a:xfrm>
              <a:off x="1785918" y="3214686"/>
              <a:ext cx="5214974" cy="2286015"/>
              <a:chOff x="1071538" y="1714488"/>
              <a:chExt cx="5214974" cy="2009193"/>
            </a:xfrm>
          </p:grpSpPr>
          <p:grpSp>
            <p:nvGrpSpPr>
              <p:cNvPr id="7" name="组合 11"/>
              <p:cNvGrpSpPr/>
              <p:nvPr/>
            </p:nvGrpSpPr>
            <p:grpSpPr>
              <a:xfrm>
                <a:off x="1071538" y="1714488"/>
                <a:ext cx="5214974" cy="1285884"/>
                <a:chOff x="2214546" y="1785926"/>
                <a:chExt cx="5214974" cy="1285884"/>
              </a:xfrm>
            </p:grpSpPr>
            <p:grpSp>
              <p:nvGrpSpPr>
                <p:cNvPr id="10" name="组合 4"/>
                <p:cNvGrpSpPr/>
                <p:nvPr/>
              </p:nvGrpSpPr>
              <p:grpSpPr>
                <a:xfrm>
                  <a:off x="2214546" y="1785926"/>
                  <a:ext cx="5214974" cy="714380"/>
                  <a:chOff x="2000232" y="1785926"/>
                  <a:chExt cx="5214974" cy="714380"/>
                </a:xfrm>
              </p:grpSpPr>
              <p:sp>
                <p:nvSpPr>
                  <p:cNvPr id="12" name="Rectangle 6"/>
                  <p:cNvSpPr>
                    <a:spLocks noChangeArrowheads="1"/>
                  </p:cNvSpPr>
                  <p:nvPr/>
                </p:nvSpPr>
                <p:spPr bwMode="auto">
                  <a:xfrm>
                    <a:off x="2000232" y="1785926"/>
                    <a:ext cx="2643207" cy="714380"/>
                  </a:xfrm>
                  <a:prstGeom prst="rect">
                    <a:avLst/>
                  </a:prstGeom>
                  <a:noFill/>
                  <a:ln w="28575">
                    <a:solidFill>
                      <a:srgbClr val="990033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algn="ctr"/>
                    <a:r>
                      <a:rPr lang="zh-CN" altLang="en-US" sz="2000" dirty="0" smtClean="0">
                        <a:solidFill>
                          <a:srgbClr val="692AA2"/>
                        </a:solidFill>
                        <a:ea typeface="华文新魏" pitchFamily="2" charset="-122"/>
                      </a:rPr>
                      <a:t>遗传、免疫、内分泌、</a:t>
                    </a:r>
                    <a:endParaRPr lang="en-US" altLang="zh-CN" sz="2000" dirty="0" smtClean="0">
                      <a:solidFill>
                        <a:srgbClr val="692AA2"/>
                      </a:solidFill>
                      <a:ea typeface="华文新魏" pitchFamily="2" charset="-122"/>
                    </a:endParaRPr>
                  </a:p>
                  <a:p>
                    <a:pPr algn="ctr"/>
                    <a:r>
                      <a:rPr lang="zh-CN" altLang="en-US" sz="2000" dirty="0" smtClean="0">
                        <a:solidFill>
                          <a:srgbClr val="692AA2"/>
                        </a:solidFill>
                        <a:ea typeface="华文新魏" pitchFamily="2" charset="-122"/>
                      </a:rPr>
                      <a:t>微量元素、精神因素</a:t>
                    </a:r>
                    <a:endParaRPr lang="en-US" altLang="zh-CN" sz="2000" dirty="0" smtClean="0">
                      <a:solidFill>
                        <a:srgbClr val="692AA2"/>
                      </a:solidFill>
                      <a:ea typeface="华文新魏" pitchFamily="2" charset="-122"/>
                    </a:endParaRPr>
                  </a:p>
                </p:txBody>
              </p:sp>
              <p:cxnSp>
                <p:nvCxnSpPr>
                  <p:cNvPr id="13" name="AutoShape 19"/>
                  <p:cNvCxnSpPr>
                    <a:cxnSpLocks noChangeShapeType="1"/>
                  </p:cNvCxnSpPr>
                  <p:nvPr/>
                </p:nvCxnSpPr>
                <p:spPr bwMode="auto">
                  <a:xfrm>
                    <a:off x="4643438" y="2143116"/>
                    <a:ext cx="784230" cy="1588"/>
                  </a:xfrm>
                  <a:prstGeom prst="straightConnector1">
                    <a:avLst/>
                  </a:prstGeom>
                  <a:noFill/>
                  <a:ln w="28575">
                    <a:solidFill>
                      <a:srgbClr val="6600CC"/>
                    </a:solidFill>
                    <a:miter lim="800000"/>
                    <a:headEnd/>
                    <a:tailEnd type="triangle" w="med" len="med"/>
                  </a:ln>
                </p:spPr>
              </p:cxnSp>
              <p:sp>
                <p:nvSpPr>
                  <p:cNvPr id="14" name="Rectangle 6"/>
                  <p:cNvSpPr>
                    <a:spLocks noChangeArrowheads="1"/>
                  </p:cNvSpPr>
                  <p:nvPr/>
                </p:nvSpPr>
                <p:spPr bwMode="auto">
                  <a:xfrm>
                    <a:off x="5500694" y="1785926"/>
                    <a:ext cx="1714512" cy="714380"/>
                  </a:xfrm>
                  <a:prstGeom prst="rect">
                    <a:avLst/>
                  </a:prstGeom>
                  <a:noFill/>
                  <a:ln w="28575">
                    <a:solidFill>
                      <a:srgbClr val="990033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algn="ctr"/>
                    <a:r>
                      <a:rPr lang="zh-CN" altLang="en-US" sz="2000" dirty="0" smtClean="0">
                        <a:solidFill>
                          <a:srgbClr val="692AA2"/>
                        </a:solidFill>
                        <a:ea typeface="华文新魏" pitchFamily="2" charset="-122"/>
                      </a:rPr>
                      <a:t>神经元膜电位</a:t>
                    </a:r>
                    <a:endParaRPr lang="en-US" altLang="zh-CN" sz="2000" dirty="0" smtClean="0">
                      <a:solidFill>
                        <a:srgbClr val="692AA2"/>
                      </a:solidFill>
                      <a:ea typeface="华文新魏" pitchFamily="2" charset="-122"/>
                    </a:endParaRPr>
                  </a:p>
                  <a:p>
                    <a:pPr algn="ctr"/>
                    <a:r>
                      <a:rPr lang="zh-CN" altLang="en-US" sz="2000" dirty="0" smtClean="0">
                        <a:solidFill>
                          <a:srgbClr val="692AA2"/>
                        </a:solidFill>
                        <a:ea typeface="华文新魏" pitchFamily="2" charset="-122"/>
                      </a:rPr>
                      <a:t>的不稳定</a:t>
                    </a:r>
                    <a:endParaRPr lang="zh-CN" altLang="en-US" sz="2000" dirty="0">
                      <a:solidFill>
                        <a:srgbClr val="692AA2"/>
                      </a:solidFill>
                      <a:ea typeface="华文新魏" pitchFamily="2" charset="-122"/>
                    </a:endParaRPr>
                  </a:p>
                </p:txBody>
              </p:sp>
            </p:grpSp>
            <p:cxnSp>
              <p:nvCxnSpPr>
                <p:cNvPr id="11" name="AutoShape 19"/>
                <p:cNvCxnSpPr>
                  <a:cxnSpLocks noChangeShapeType="1"/>
                </p:cNvCxnSpPr>
                <p:nvPr/>
              </p:nvCxnSpPr>
              <p:spPr bwMode="auto">
                <a:xfrm rot="5400000" flipH="1" flipV="1">
                  <a:off x="4822827" y="2606669"/>
                  <a:ext cx="928694" cy="1588"/>
                </a:xfrm>
                <a:prstGeom prst="straightConnector1">
                  <a:avLst/>
                </a:prstGeom>
                <a:noFill/>
                <a:ln w="28575">
                  <a:solidFill>
                    <a:srgbClr val="6600CC"/>
                  </a:solidFill>
                  <a:miter lim="800000"/>
                  <a:headEnd/>
                  <a:tailEnd type="triangle" w="med" len="med"/>
                </a:ln>
              </p:spPr>
            </p:cxnSp>
          </p:grpSp>
          <p:sp>
            <p:nvSpPr>
              <p:cNvPr id="8" name="Rectangle 6"/>
              <p:cNvSpPr>
                <a:spLocks noChangeArrowheads="1"/>
              </p:cNvSpPr>
              <p:nvPr/>
            </p:nvSpPr>
            <p:spPr bwMode="auto">
              <a:xfrm>
                <a:off x="3214678" y="3071809"/>
                <a:ext cx="2143140" cy="651872"/>
              </a:xfrm>
              <a:prstGeom prst="rect">
                <a:avLst/>
              </a:prstGeom>
              <a:noFill/>
              <a:ln w="28575">
                <a:solidFill>
                  <a:srgbClr val="990033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r>
                  <a:rPr lang="zh-CN" altLang="en-US" sz="2000" dirty="0" smtClean="0">
                    <a:solidFill>
                      <a:srgbClr val="692AA2"/>
                    </a:solidFill>
                    <a:ea typeface="华文新魏" pitchFamily="2" charset="-122"/>
                  </a:rPr>
                  <a:t>代谢、营养、瘢痕</a:t>
                </a:r>
                <a:endParaRPr lang="en-US" altLang="zh-CN" sz="2000" dirty="0" smtClean="0">
                  <a:solidFill>
                    <a:srgbClr val="692AA2"/>
                  </a:solidFill>
                  <a:ea typeface="华文新魏" pitchFamily="2" charset="-122"/>
                </a:endParaRPr>
              </a:p>
              <a:p>
                <a:pPr algn="ctr"/>
                <a:r>
                  <a:rPr lang="zh-CN" altLang="en-US" sz="2000" dirty="0" smtClean="0">
                    <a:solidFill>
                      <a:srgbClr val="692AA2"/>
                    </a:solidFill>
                    <a:ea typeface="华文新魏" pitchFamily="2" charset="-122"/>
                  </a:rPr>
                  <a:t>脑皮质肿物</a:t>
                </a:r>
                <a:endParaRPr lang="en-US" altLang="zh-CN" sz="2000" dirty="0" smtClean="0">
                  <a:solidFill>
                    <a:srgbClr val="692AA2"/>
                  </a:solidFill>
                  <a:ea typeface="华文新魏" pitchFamily="2" charset="-122"/>
                </a:endParaRPr>
              </a:p>
            </p:txBody>
          </p:sp>
          <p:sp>
            <p:nvSpPr>
              <p:cNvPr id="9" name="TextBox 8"/>
              <p:cNvSpPr txBox="1"/>
              <p:nvPr/>
            </p:nvSpPr>
            <p:spPr>
              <a:xfrm>
                <a:off x="3786182" y="2428868"/>
                <a:ext cx="714380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000" dirty="0" smtClean="0">
                    <a:solidFill>
                      <a:srgbClr val="C00000"/>
                    </a:solidFill>
                    <a:ea typeface="华文新魏" pitchFamily="2" charset="-122"/>
                  </a:rPr>
                  <a:t>激发</a:t>
                </a:r>
              </a:p>
            </p:txBody>
          </p:sp>
        </p:grpSp>
        <p:cxnSp>
          <p:nvCxnSpPr>
            <p:cNvPr id="15" name="AutoShape 19"/>
            <p:cNvCxnSpPr>
              <a:cxnSpLocks noChangeShapeType="1"/>
            </p:cNvCxnSpPr>
            <p:nvPr/>
          </p:nvCxnSpPr>
          <p:spPr bwMode="auto">
            <a:xfrm>
              <a:off x="7072330" y="3571876"/>
              <a:ext cx="784230" cy="1807"/>
            </a:xfrm>
            <a:prstGeom prst="straightConnector1">
              <a:avLst/>
            </a:prstGeom>
            <a:noFill/>
            <a:ln w="28575">
              <a:solidFill>
                <a:srgbClr val="6600CC"/>
              </a:solidFill>
              <a:miter lim="800000"/>
              <a:headEnd/>
              <a:tailEnd type="triangle" w="med" len="med"/>
            </a:ln>
          </p:spPr>
        </p:cxnSp>
        <p:sp>
          <p:nvSpPr>
            <p:cNvPr id="16" name="Rectangle 6"/>
            <p:cNvSpPr>
              <a:spLocks noChangeArrowheads="1"/>
            </p:cNvSpPr>
            <p:nvPr/>
          </p:nvSpPr>
          <p:spPr bwMode="auto">
            <a:xfrm>
              <a:off x="7929586" y="3429000"/>
              <a:ext cx="1357322" cy="357190"/>
            </a:xfrm>
            <a:prstGeom prst="rect">
              <a:avLst/>
            </a:prstGeom>
            <a:noFill/>
            <a:ln w="28575">
              <a:solidFill>
                <a:srgbClr val="990033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zh-CN" altLang="en-US" sz="2000" dirty="0" smtClean="0">
                  <a:solidFill>
                    <a:srgbClr val="692AA2"/>
                  </a:solidFill>
                  <a:ea typeface="华文新魏" pitchFamily="2" charset="-122"/>
                </a:rPr>
                <a:t>异常放电</a:t>
              </a:r>
              <a:endParaRPr lang="en-US" altLang="zh-CN" sz="2000" dirty="0" smtClean="0">
                <a:solidFill>
                  <a:srgbClr val="692AA2"/>
                </a:solidFill>
                <a:ea typeface="华文新魏" pitchFamily="2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zh-CN" altLang="en-US" dirty="0" smtClean="0"/>
              <a:t> （三）病因</a:t>
            </a:r>
            <a:endParaRPr lang="en-US" altLang="zh-CN" dirty="0" smtClean="0"/>
          </a:p>
          <a:p>
            <a:pPr lvl="2"/>
            <a:r>
              <a:rPr dirty="0" smtClean="0"/>
              <a:t>特发性</a:t>
            </a:r>
            <a:endParaRPr lang="en-US" dirty="0" smtClean="0"/>
          </a:p>
          <a:p>
            <a:pPr lvl="3"/>
            <a:r>
              <a:rPr dirty="0" smtClean="0"/>
              <a:t>常由于先天性脑部不稳定状态所致</a:t>
            </a:r>
            <a:r>
              <a:rPr dirty="0"/>
              <a:t>，</a:t>
            </a:r>
            <a:r>
              <a:rPr dirty="0" smtClean="0"/>
              <a:t>与遗传因素有较密切的关系</a:t>
            </a:r>
            <a:endParaRPr lang="en-US" dirty="0" smtClean="0"/>
          </a:p>
          <a:p>
            <a:pPr lvl="2"/>
            <a:r>
              <a:rPr dirty="0" smtClean="0"/>
              <a:t>症状性</a:t>
            </a:r>
            <a:endParaRPr lang="en-US" dirty="0" smtClean="0"/>
          </a:p>
          <a:p>
            <a:pPr lvl="3"/>
            <a:r>
              <a:rPr dirty="0" smtClean="0"/>
              <a:t>由于脑部疾病和全身性疾病所引起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142844" y="357166"/>
            <a:ext cx="8077200" cy="563563"/>
          </a:xfrm>
        </p:spPr>
        <p:txBody>
          <a:bodyPr/>
          <a:lstStyle/>
          <a:p>
            <a:pPr eaLnBrk="1" hangingPunct="1"/>
            <a:r>
              <a:rPr lang="zh-CN" altLang="en-US" dirty="0" smtClean="0">
                <a:latin typeface="Times New Roman" pitchFamily="18" charset="0"/>
                <a:ea typeface="宋体" charset="-122"/>
              </a:rPr>
              <a:t>一、概述</a:t>
            </a:r>
          </a:p>
        </p:txBody>
      </p:sp>
      <p:pic>
        <p:nvPicPr>
          <p:cNvPr id="39938" name="Picture 2" descr="C:\Documents and Settings\Administrator\Application Data\360se6\Application\User Data\temp\u=2737529295,3459066027&amp;fm=21&amp;gp=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144577" y="4221088"/>
            <a:ext cx="3001155" cy="207772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04800" y="1214422"/>
            <a:ext cx="8553480" cy="5033978"/>
          </a:xfrm>
        </p:spPr>
        <p:txBody>
          <a:bodyPr/>
          <a:lstStyle/>
          <a:p>
            <a:pPr>
              <a:buNone/>
            </a:pPr>
            <a:r>
              <a:rPr lang="zh-CN" altLang="en-US" dirty="0" smtClean="0"/>
              <a:t> （三）病因</a:t>
            </a:r>
            <a:endParaRPr lang="en-US" altLang="zh-CN" dirty="0" smtClean="0"/>
          </a:p>
          <a:p>
            <a:pPr lvl="1"/>
            <a:r>
              <a:rPr dirty="0" smtClean="0"/>
              <a:t>脑部疾病 </a:t>
            </a:r>
            <a:endParaRPr dirty="0"/>
          </a:p>
          <a:p>
            <a:pPr lvl="2"/>
            <a:r>
              <a:rPr dirty="0" smtClean="0"/>
              <a:t>感染</a:t>
            </a:r>
            <a:r>
              <a:rPr dirty="0"/>
              <a:t>：如病毒、细菌、</a:t>
            </a:r>
            <a:r>
              <a:rPr dirty="0" smtClean="0"/>
              <a:t>真菌等所致脑炎等；</a:t>
            </a:r>
            <a:endParaRPr dirty="0"/>
          </a:p>
          <a:p>
            <a:pPr lvl="2"/>
            <a:r>
              <a:rPr dirty="0" smtClean="0"/>
              <a:t>外伤</a:t>
            </a:r>
            <a:r>
              <a:rPr dirty="0"/>
              <a:t>：如产伤、</a:t>
            </a:r>
            <a:r>
              <a:rPr dirty="0" smtClean="0"/>
              <a:t>颅脑外伤等； </a:t>
            </a:r>
            <a:endParaRPr dirty="0"/>
          </a:p>
          <a:p>
            <a:pPr lvl="2"/>
            <a:r>
              <a:rPr dirty="0" smtClean="0"/>
              <a:t>肿瘤</a:t>
            </a:r>
            <a:r>
              <a:rPr dirty="0"/>
              <a:t>：如原发性脑肿瘤、</a:t>
            </a:r>
            <a:r>
              <a:rPr dirty="0" smtClean="0"/>
              <a:t>脑转移瘤等；</a:t>
            </a:r>
            <a:endParaRPr dirty="0"/>
          </a:p>
          <a:p>
            <a:pPr lvl="2"/>
            <a:r>
              <a:rPr dirty="0" smtClean="0"/>
              <a:t>血管疾病</a:t>
            </a:r>
            <a:r>
              <a:rPr dirty="0"/>
              <a:t>：如脑栓塞、</a:t>
            </a:r>
            <a:r>
              <a:rPr dirty="0" smtClean="0"/>
              <a:t>脑出血等；</a:t>
            </a:r>
            <a:endParaRPr dirty="0"/>
          </a:p>
          <a:p>
            <a:pPr lvl="2"/>
            <a:r>
              <a:rPr dirty="0" smtClean="0"/>
              <a:t>寄生虫病</a:t>
            </a:r>
            <a:r>
              <a:rPr dirty="0"/>
              <a:t>：如脑血吸虫病、</a:t>
            </a:r>
            <a:r>
              <a:rPr dirty="0" smtClean="0"/>
              <a:t>脑型疟疾等；</a:t>
            </a:r>
            <a:endParaRPr dirty="0"/>
          </a:p>
          <a:p>
            <a:pPr lvl="2"/>
            <a:r>
              <a:rPr dirty="0" smtClean="0"/>
              <a:t>其他</a:t>
            </a:r>
            <a:r>
              <a:rPr dirty="0"/>
              <a:t>：如先天性脑发育障碍、</a:t>
            </a:r>
            <a:r>
              <a:rPr dirty="0" smtClean="0"/>
              <a:t>核黄疸等。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142844" y="357166"/>
            <a:ext cx="8077200" cy="563563"/>
          </a:xfrm>
        </p:spPr>
        <p:txBody>
          <a:bodyPr/>
          <a:lstStyle/>
          <a:p>
            <a:pPr eaLnBrk="1" hangingPunct="1"/>
            <a:r>
              <a:rPr lang="zh-CN" altLang="en-US" dirty="0" smtClean="0">
                <a:latin typeface="Times New Roman" pitchFamily="18" charset="0"/>
                <a:ea typeface="宋体" charset="-122"/>
              </a:rPr>
              <a:t>一、概述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zh-CN" altLang="en-US" dirty="0" smtClean="0"/>
              <a:t> （三）病因</a:t>
            </a:r>
            <a:endParaRPr lang="en-US" altLang="zh-CN" dirty="0" smtClean="0"/>
          </a:p>
          <a:p>
            <a:pPr lvl="1"/>
            <a:r>
              <a:rPr dirty="0" smtClean="0"/>
              <a:t>全身性疾病 </a:t>
            </a:r>
            <a:endParaRPr dirty="0"/>
          </a:p>
          <a:p>
            <a:pPr lvl="2"/>
            <a:r>
              <a:rPr dirty="0" smtClean="0"/>
              <a:t>感染：小儿高热惊厥主要由急性感染所致； </a:t>
            </a:r>
            <a:endParaRPr dirty="0"/>
          </a:p>
          <a:p>
            <a:pPr lvl="2"/>
            <a:r>
              <a:rPr dirty="0" smtClean="0"/>
              <a:t>心血管疾病</a:t>
            </a:r>
            <a:r>
              <a:rPr dirty="0"/>
              <a:t>：</a:t>
            </a:r>
            <a:r>
              <a:rPr dirty="0" smtClean="0"/>
              <a:t>如高血压脑病等；</a:t>
            </a:r>
            <a:endParaRPr dirty="0"/>
          </a:p>
          <a:p>
            <a:pPr lvl="2"/>
            <a:r>
              <a:rPr dirty="0" smtClean="0"/>
              <a:t>中毒</a:t>
            </a:r>
            <a:r>
              <a:rPr dirty="0"/>
              <a:t>：如有机磷、阿托品、酒精、</a:t>
            </a:r>
            <a:r>
              <a:rPr dirty="0" smtClean="0"/>
              <a:t>苯等；  </a:t>
            </a:r>
            <a:endParaRPr dirty="0"/>
          </a:p>
          <a:p>
            <a:pPr lvl="2"/>
            <a:r>
              <a:rPr dirty="0" smtClean="0"/>
              <a:t>风湿性疾病</a:t>
            </a:r>
            <a:r>
              <a:rPr dirty="0"/>
              <a:t>：如风湿热、</a:t>
            </a:r>
            <a:r>
              <a:rPr dirty="0" smtClean="0"/>
              <a:t>系统性红斑狼疮等； </a:t>
            </a:r>
            <a:endParaRPr dirty="0"/>
          </a:p>
          <a:p>
            <a:pPr lvl="2"/>
            <a:r>
              <a:rPr dirty="0" smtClean="0"/>
              <a:t>代谢障碍</a:t>
            </a:r>
            <a:r>
              <a:rPr dirty="0"/>
              <a:t>：如低血糖、低钙血症、</a:t>
            </a:r>
            <a:r>
              <a:rPr dirty="0" smtClean="0"/>
              <a:t>低镁血症等；</a:t>
            </a:r>
            <a:endParaRPr dirty="0"/>
          </a:p>
          <a:p>
            <a:pPr lvl="2"/>
            <a:r>
              <a:rPr dirty="0" smtClean="0"/>
              <a:t>其他</a:t>
            </a:r>
            <a:r>
              <a:rPr dirty="0"/>
              <a:t>：中暑、溺水、触电、</a:t>
            </a:r>
            <a:r>
              <a:rPr dirty="0" smtClean="0"/>
              <a:t>突然停用安眠药等。</a:t>
            </a:r>
            <a:endParaRPr lang="en-US" dirty="0" smtClean="0"/>
          </a:p>
          <a:p>
            <a:pPr lvl="1"/>
            <a:r>
              <a:rPr dirty="0" smtClean="0"/>
              <a:t>神经症   </a:t>
            </a:r>
            <a:endParaRPr lang="en-US" dirty="0" smtClean="0"/>
          </a:p>
          <a:p>
            <a:pPr lvl="2"/>
            <a:r>
              <a:rPr dirty="0" smtClean="0"/>
              <a:t>如癔症性抽搐和惊厥。  </a:t>
            </a:r>
            <a:endParaRPr lang="en-US" altLang="zh-CN" dirty="0" smtClean="0"/>
          </a:p>
          <a:p>
            <a:pPr lvl="1"/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142844" y="357166"/>
            <a:ext cx="8077200" cy="563563"/>
          </a:xfrm>
        </p:spPr>
        <p:txBody>
          <a:bodyPr/>
          <a:lstStyle/>
          <a:p>
            <a:pPr eaLnBrk="1" hangingPunct="1"/>
            <a:r>
              <a:rPr lang="zh-CN" altLang="en-US" dirty="0" smtClean="0">
                <a:latin typeface="Times New Roman" pitchFamily="18" charset="0"/>
                <a:ea typeface="宋体" charset="-122"/>
              </a:rPr>
              <a:t>一、概述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04800" y="1214422"/>
            <a:ext cx="8839200" cy="5033978"/>
          </a:xfrm>
        </p:spPr>
        <p:txBody>
          <a:bodyPr/>
          <a:lstStyle/>
          <a:p>
            <a:pPr>
              <a:buNone/>
            </a:pPr>
            <a:r>
              <a:rPr lang="zh-CN" altLang="en-US" dirty="0" smtClean="0"/>
              <a:t> （一）问诊</a:t>
            </a:r>
            <a:endParaRPr lang="en-US" altLang="zh-CN" dirty="0" smtClean="0"/>
          </a:p>
          <a:p>
            <a:pPr lvl="1"/>
            <a:r>
              <a:rPr dirty="0" smtClean="0"/>
              <a:t>抽搐与惊厥的特点</a:t>
            </a:r>
            <a:endParaRPr lang="en-US" dirty="0" smtClean="0"/>
          </a:p>
          <a:p>
            <a:pPr lvl="2"/>
            <a:r>
              <a:rPr dirty="0" smtClean="0"/>
              <a:t>起病年龄</a:t>
            </a:r>
            <a:endParaRPr lang="en-US" dirty="0" smtClean="0"/>
          </a:p>
          <a:p>
            <a:pPr lvl="3"/>
            <a:r>
              <a:rPr dirty="0"/>
              <a:t>新生儿惊厥多为产伤、窒息、颅内出血等引起</a:t>
            </a:r>
            <a:r>
              <a:rPr dirty="0" smtClean="0"/>
              <a:t>；</a:t>
            </a:r>
            <a:endParaRPr lang="en-US" dirty="0" smtClean="0"/>
          </a:p>
          <a:p>
            <a:pPr lvl="3"/>
            <a:r>
              <a:rPr lang="en-US" altLang="zh-CN" dirty="0" smtClean="0"/>
              <a:t>7</a:t>
            </a:r>
            <a:r>
              <a:rPr dirty="0"/>
              <a:t>个月至</a:t>
            </a:r>
            <a:r>
              <a:rPr lang="en-US" altLang="zh-CN" dirty="0" smtClean="0"/>
              <a:t>3</a:t>
            </a:r>
            <a:r>
              <a:rPr dirty="0" smtClean="0"/>
              <a:t>岁小儿以高热惊厥多见</a:t>
            </a:r>
            <a:r>
              <a:rPr dirty="0"/>
              <a:t>； </a:t>
            </a:r>
            <a:endParaRPr lang="en-US" dirty="0" smtClean="0"/>
          </a:p>
          <a:p>
            <a:pPr lvl="3"/>
            <a:r>
              <a:rPr lang="en-US" altLang="zh-CN" dirty="0" smtClean="0"/>
              <a:t>3</a:t>
            </a:r>
            <a:r>
              <a:rPr dirty="0"/>
              <a:t>岁以上者可为癫痫或中毒引起</a:t>
            </a:r>
            <a:r>
              <a:rPr dirty="0" smtClean="0"/>
              <a:t>；</a:t>
            </a:r>
            <a:endParaRPr lang="en-US" dirty="0" smtClean="0"/>
          </a:p>
          <a:p>
            <a:pPr lvl="3"/>
            <a:r>
              <a:rPr dirty="0" smtClean="0"/>
              <a:t>青壮年惊厥多为癫痫、颅脑损伤</a:t>
            </a:r>
            <a:r>
              <a:rPr dirty="0"/>
              <a:t>、脑肿瘤引起</a:t>
            </a:r>
            <a:r>
              <a:rPr dirty="0" smtClean="0"/>
              <a:t>；</a:t>
            </a:r>
            <a:endParaRPr lang="en-US" dirty="0" smtClean="0"/>
          </a:p>
          <a:p>
            <a:pPr lvl="3"/>
            <a:r>
              <a:rPr dirty="0" smtClean="0"/>
              <a:t>老年人惊厥多由脑动脉硬化</a:t>
            </a:r>
            <a:r>
              <a:rPr dirty="0"/>
              <a:t>、高血压所致。</a:t>
            </a:r>
            <a:endParaRPr lang="en-US" dirty="0" smtClean="0"/>
          </a:p>
          <a:p>
            <a:pPr>
              <a:buNone/>
            </a:pP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142844" y="357166"/>
            <a:ext cx="8077200" cy="563563"/>
          </a:xfrm>
        </p:spPr>
        <p:txBody>
          <a:bodyPr/>
          <a:lstStyle/>
          <a:p>
            <a:pPr eaLnBrk="1" hangingPunct="1"/>
            <a:r>
              <a:rPr lang="zh-CN" altLang="en-US" dirty="0" smtClean="0">
                <a:latin typeface="Times New Roman" pitchFamily="18" charset="0"/>
                <a:ea typeface="宋体" charset="-122"/>
              </a:rPr>
              <a:t>二、护理评估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04800" y="1214422"/>
            <a:ext cx="8482042" cy="5033978"/>
          </a:xfrm>
        </p:spPr>
        <p:txBody>
          <a:bodyPr/>
          <a:lstStyle/>
          <a:p>
            <a:pPr>
              <a:buNone/>
            </a:pPr>
            <a:r>
              <a:rPr lang="zh-CN" altLang="en-US" dirty="0" smtClean="0"/>
              <a:t> （一）问诊</a:t>
            </a:r>
            <a:endParaRPr lang="en-US" altLang="zh-CN" dirty="0" smtClean="0"/>
          </a:p>
          <a:p>
            <a:pPr lvl="1"/>
            <a:r>
              <a:rPr dirty="0" smtClean="0"/>
              <a:t>诱因</a:t>
            </a:r>
            <a:endParaRPr lang="en-US" dirty="0" smtClean="0"/>
          </a:p>
          <a:p>
            <a:pPr lvl="2"/>
            <a:r>
              <a:rPr dirty="0" smtClean="0"/>
              <a:t>小儿惊厥多与感染高热有关；</a:t>
            </a:r>
            <a:endParaRPr lang="en-US" dirty="0" smtClean="0"/>
          </a:p>
          <a:p>
            <a:pPr lvl="2"/>
            <a:r>
              <a:rPr dirty="0" smtClean="0"/>
              <a:t>癔症性惊厥常由情绪波动引起；</a:t>
            </a:r>
            <a:endParaRPr lang="en-US" dirty="0" smtClean="0"/>
          </a:p>
          <a:p>
            <a:pPr lvl="2"/>
            <a:r>
              <a:rPr dirty="0" smtClean="0"/>
              <a:t>光</a:t>
            </a:r>
            <a:r>
              <a:rPr dirty="0"/>
              <a:t>、声刺激可使破伤风患者发生强烈痉挛</a:t>
            </a:r>
            <a:r>
              <a:rPr dirty="0" smtClean="0"/>
              <a:t>；</a:t>
            </a:r>
            <a:endParaRPr lang="en-US" dirty="0" smtClean="0"/>
          </a:p>
          <a:p>
            <a:pPr lvl="2"/>
            <a:r>
              <a:rPr dirty="0" smtClean="0"/>
              <a:t>癫痫发作可与劳累</a:t>
            </a:r>
            <a:r>
              <a:rPr dirty="0"/>
              <a:t>、饱食、饥饿、</a:t>
            </a:r>
            <a:r>
              <a:rPr dirty="0" smtClean="0"/>
              <a:t>饮酒</a:t>
            </a:r>
            <a:r>
              <a:rPr dirty="0"/>
              <a:t>、睡眠、情绪波动、环境因素刺激有关。</a:t>
            </a:r>
            <a:endParaRPr lang="en-US" altLang="zh-CN" dirty="0" smtClean="0"/>
          </a:p>
          <a:p>
            <a:endParaRPr lang="en-US" altLang="zh-CN" dirty="0" smtClean="0"/>
          </a:p>
          <a:p>
            <a:pPr lvl="1"/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142844" y="357166"/>
            <a:ext cx="8077200" cy="563563"/>
          </a:xfrm>
        </p:spPr>
        <p:txBody>
          <a:bodyPr/>
          <a:lstStyle/>
          <a:p>
            <a:pPr eaLnBrk="1" hangingPunct="1"/>
            <a:r>
              <a:rPr lang="zh-CN" altLang="en-US" dirty="0" smtClean="0">
                <a:latin typeface="Times New Roman" pitchFamily="18" charset="0"/>
                <a:ea typeface="宋体" charset="-122"/>
              </a:rPr>
              <a:t>二、护理评估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04800" y="1214422"/>
            <a:ext cx="8410604" cy="5033978"/>
          </a:xfrm>
        </p:spPr>
        <p:txBody>
          <a:bodyPr/>
          <a:lstStyle/>
          <a:p>
            <a:pPr>
              <a:buNone/>
            </a:pPr>
            <a:r>
              <a:rPr lang="zh-CN" altLang="en-US" dirty="0" smtClean="0"/>
              <a:t> （一）问诊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先兆症状</a:t>
            </a:r>
            <a:endParaRPr lang="en-US" altLang="zh-CN" dirty="0" smtClean="0"/>
          </a:p>
          <a:p>
            <a:pPr lvl="2"/>
            <a:r>
              <a:rPr lang="zh-CN" altLang="en-US" dirty="0" smtClean="0"/>
              <a:t>部分患者在惊厥发作前可有短暂的烦躁、口角抽搐、肢体的麻木、针刺、触电感等先兆症状。</a:t>
            </a:r>
            <a:endParaRPr lang="en-US" altLang="zh-CN" dirty="0" smtClean="0"/>
          </a:p>
          <a:p>
            <a:pPr lvl="1"/>
            <a:r>
              <a:rPr dirty="0" smtClean="0"/>
              <a:t>发作类型</a:t>
            </a:r>
            <a:endParaRPr lang="en-US" dirty="0" smtClean="0"/>
          </a:p>
          <a:p>
            <a:pPr lvl="2"/>
            <a:r>
              <a:rPr dirty="0" smtClean="0"/>
              <a:t>不同病因引起的抽搐和惊厥临床表现形式也不一样</a:t>
            </a:r>
            <a:r>
              <a:rPr dirty="0"/>
              <a:t>，</a:t>
            </a:r>
            <a:r>
              <a:rPr dirty="0" smtClean="0"/>
              <a:t>通常可分为全身性和局限性两种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142844" y="357166"/>
            <a:ext cx="8077200" cy="563563"/>
          </a:xfrm>
        </p:spPr>
        <p:txBody>
          <a:bodyPr/>
          <a:lstStyle/>
          <a:p>
            <a:pPr eaLnBrk="1" hangingPunct="1"/>
            <a:r>
              <a:rPr lang="zh-CN" altLang="en-US" dirty="0" smtClean="0">
                <a:latin typeface="Times New Roman" pitchFamily="18" charset="0"/>
                <a:ea typeface="宋体" charset="-122"/>
              </a:rPr>
              <a:t>二、护理评估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课件模板">
  <a:themeElements>
    <a:clrScheme name="课件模板 1">
      <a:dk1>
        <a:srgbClr val="046CA6"/>
      </a:dk1>
      <a:lt1>
        <a:srgbClr val="FFFFFF"/>
      </a:lt1>
      <a:dk2>
        <a:srgbClr val="000000"/>
      </a:dk2>
      <a:lt2>
        <a:srgbClr val="DDDDDD"/>
      </a:lt2>
      <a:accent1>
        <a:srgbClr val="8AC8DE"/>
      </a:accent1>
      <a:accent2>
        <a:srgbClr val="99669B"/>
      </a:accent2>
      <a:accent3>
        <a:srgbClr val="FFFFFF"/>
      </a:accent3>
      <a:accent4>
        <a:srgbClr val="035B8D"/>
      </a:accent4>
      <a:accent5>
        <a:srgbClr val="C4E0EC"/>
      </a:accent5>
      <a:accent6>
        <a:srgbClr val="8A5C8C"/>
      </a:accent6>
      <a:hlink>
        <a:srgbClr val="DDB523"/>
      </a:hlink>
      <a:folHlink>
        <a:srgbClr val="969696"/>
      </a:folHlink>
    </a:clrScheme>
    <a:fontScheme name="课件模板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课件模板 1">
        <a:dk1>
          <a:srgbClr val="046CA6"/>
        </a:dk1>
        <a:lt1>
          <a:srgbClr val="FFFFFF"/>
        </a:lt1>
        <a:dk2>
          <a:srgbClr val="000000"/>
        </a:dk2>
        <a:lt2>
          <a:srgbClr val="DDDDDD"/>
        </a:lt2>
        <a:accent1>
          <a:srgbClr val="8AC8DE"/>
        </a:accent1>
        <a:accent2>
          <a:srgbClr val="99669B"/>
        </a:accent2>
        <a:accent3>
          <a:srgbClr val="FFFFFF"/>
        </a:accent3>
        <a:accent4>
          <a:srgbClr val="035B8D"/>
        </a:accent4>
        <a:accent5>
          <a:srgbClr val="C4E0EC"/>
        </a:accent5>
        <a:accent6>
          <a:srgbClr val="8A5C8C"/>
        </a:accent6>
        <a:hlink>
          <a:srgbClr val="DDB523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课件模板 2">
        <a:dk1>
          <a:srgbClr val="336699"/>
        </a:dk1>
        <a:lt1>
          <a:srgbClr val="FFFFFF"/>
        </a:lt1>
        <a:dk2>
          <a:srgbClr val="000000"/>
        </a:dk2>
        <a:lt2>
          <a:srgbClr val="DDDDDD"/>
        </a:lt2>
        <a:accent1>
          <a:srgbClr val="BEC779"/>
        </a:accent1>
        <a:accent2>
          <a:srgbClr val="C78DD7"/>
        </a:accent2>
        <a:accent3>
          <a:srgbClr val="FFFFFF"/>
        </a:accent3>
        <a:accent4>
          <a:srgbClr val="2A5682"/>
        </a:accent4>
        <a:accent5>
          <a:srgbClr val="DBE0BE"/>
        </a:accent5>
        <a:accent6>
          <a:srgbClr val="B47FC3"/>
        </a:accent6>
        <a:hlink>
          <a:srgbClr val="3197BB"/>
        </a:hlink>
        <a:folHlink>
          <a:srgbClr val="878FA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课件模板 3">
        <a:dk1>
          <a:srgbClr val="336699"/>
        </a:dk1>
        <a:lt1>
          <a:srgbClr val="FFFFFF"/>
        </a:lt1>
        <a:dk2>
          <a:srgbClr val="000000"/>
        </a:dk2>
        <a:lt2>
          <a:srgbClr val="DDDDDD"/>
        </a:lt2>
        <a:accent1>
          <a:srgbClr val="E8B558"/>
        </a:accent1>
        <a:accent2>
          <a:srgbClr val="C78DD7"/>
        </a:accent2>
        <a:accent3>
          <a:srgbClr val="FFFFFF"/>
        </a:accent3>
        <a:accent4>
          <a:srgbClr val="2A5682"/>
        </a:accent4>
        <a:accent5>
          <a:srgbClr val="F2D7B4"/>
        </a:accent5>
        <a:accent6>
          <a:srgbClr val="B47FC3"/>
        </a:accent6>
        <a:hlink>
          <a:srgbClr val="3197BB"/>
        </a:hlink>
        <a:folHlink>
          <a:srgbClr val="878FA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课件模板 4">
        <a:dk1>
          <a:srgbClr val="336699"/>
        </a:dk1>
        <a:lt1>
          <a:srgbClr val="FFFFFF"/>
        </a:lt1>
        <a:dk2>
          <a:srgbClr val="000000"/>
        </a:dk2>
        <a:lt2>
          <a:srgbClr val="F7F4D5"/>
        </a:lt2>
        <a:accent1>
          <a:srgbClr val="79B4C7"/>
        </a:accent1>
        <a:accent2>
          <a:srgbClr val="C78DD7"/>
        </a:accent2>
        <a:accent3>
          <a:srgbClr val="FFFFFF"/>
        </a:accent3>
        <a:accent4>
          <a:srgbClr val="2A5682"/>
        </a:accent4>
        <a:accent5>
          <a:srgbClr val="BED6E0"/>
        </a:accent5>
        <a:accent6>
          <a:srgbClr val="B47FC3"/>
        </a:accent6>
        <a:hlink>
          <a:srgbClr val="E79633"/>
        </a:hlink>
        <a:folHlink>
          <a:srgbClr val="878FA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课件模板 5">
        <a:dk1>
          <a:srgbClr val="666699"/>
        </a:dk1>
        <a:lt1>
          <a:srgbClr val="FFFFFF"/>
        </a:lt1>
        <a:dk2>
          <a:srgbClr val="000000"/>
        </a:dk2>
        <a:lt2>
          <a:srgbClr val="F7F4D5"/>
        </a:lt2>
        <a:accent1>
          <a:srgbClr val="A2B5CA"/>
        </a:accent1>
        <a:accent2>
          <a:srgbClr val="CF934B"/>
        </a:accent2>
        <a:accent3>
          <a:srgbClr val="FFFFFF"/>
        </a:accent3>
        <a:accent4>
          <a:srgbClr val="565682"/>
        </a:accent4>
        <a:accent5>
          <a:srgbClr val="CED7E1"/>
        </a:accent5>
        <a:accent6>
          <a:srgbClr val="BB8543"/>
        </a:accent6>
        <a:hlink>
          <a:srgbClr val="3B8FB1"/>
        </a:hlink>
        <a:folHlink>
          <a:srgbClr val="878FA5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1102</TotalTime>
  <Pages>0</Pages>
  <Words>698</Words>
  <Characters>0</Characters>
  <Application>Microsoft Office PowerPoint</Application>
  <DocSecurity>0</DocSecurity>
  <PresentationFormat>全屏显示(4:3)</PresentationFormat>
  <Lines>0</Lines>
  <Paragraphs>165</Paragraphs>
  <Slides>19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19</vt:i4>
      </vt:variant>
    </vt:vector>
  </HeadingPairs>
  <TitlesOfParts>
    <vt:vector size="20" baseType="lpstr">
      <vt:lpstr>课件模板</vt:lpstr>
      <vt:lpstr>第十五节   抽搐与惊厥</vt:lpstr>
      <vt:lpstr>一、概述</vt:lpstr>
      <vt:lpstr>一、概述</vt:lpstr>
      <vt:lpstr>一、概述</vt:lpstr>
      <vt:lpstr>一、概述</vt:lpstr>
      <vt:lpstr>一、概述</vt:lpstr>
      <vt:lpstr>二、护理评估</vt:lpstr>
      <vt:lpstr>二、护理评估</vt:lpstr>
      <vt:lpstr>二、护理评估</vt:lpstr>
      <vt:lpstr>二、护理评估</vt:lpstr>
      <vt:lpstr>二、护理评估</vt:lpstr>
      <vt:lpstr>二、护理评估</vt:lpstr>
      <vt:lpstr>二、护理评估</vt:lpstr>
      <vt:lpstr>二、护理评估</vt:lpstr>
      <vt:lpstr>二、护理评估</vt:lpstr>
      <vt:lpstr>二、护理评估</vt:lpstr>
      <vt:lpstr>二、护理评估</vt:lpstr>
      <vt:lpstr>二、护理评估</vt:lpstr>
      <vt:lpstr>三、常见护理诊断</vt:lpstr>
    </vt:vector>
  </TitlesOfParts>
  <Company>pump</Company>
  <LinksUpToDate>false</LinksUpToDate>
  <CharactersWithSpaces>0</CharactersWithSpaces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课程名称</dc:title>
  <dc:creator>zhang7</dc:creator>
  <cp:lastModifiedBy>赵欣</cp:lastModifiedBy>
  <cp:revision>306</cp:revision>
  <cp:lastPrinted>1899-12-30T00:00:00Z</cp:lastPrinted>
  <dcterms:created xsi:type="dcterms:W3CDTF">2008-12-16T07:41:38Z</dcterms:created>
  <dcterms:modified xsi:type="dcterms:W3CDTF">2015-12-11T08:44:09Z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2052-6.4.0.1920</vt:lpwstr>
  </property>
</Properties>
</file>